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503" r:id="rId4"/>
    <p:sldId id="1146" r:id="rId5"/>
    <p:sldId id="1062" r:id="rId6"/>
    <p:sldId id="1150" r:id="rId7"/>
    <p:sldId id="1063" r:id="rId9"/>
    <p:sldId id="1064" r:id="rId10"/>
    <p:sldId id="1065" r:id="rId11"/>
    <p:sldId id="1066" r:id="rId12"/>
    <p:sldId id="1234" r:id="rId13"/>
    <p:sldId id="945" r:id="rId14"/>
    <p:sldId id="1264" r:id="rId15"/>
    <p:sldId id="947" r:id="rId16"/>
    <p:sldId id="1253" r:id="rId17"/>
    <p:sldId id="1254" r:id="rId18"/>
    <p:sldId id="950" r:id="rId19"/>
    <p:sldId id="1240" r:id="rId20"/>
    <p:sldId id="1241" r:id="rId21"/>
    <p:sldId id="952" r:id="rId22"/>
    <p:sldId id="1261" r:id="rId23"/>
    <p:sldId id="1238" r:id="rId24"/>
    <p:sldId id="1239" r:id="rId25"/>
    <p:sldId id="1223" r:id="rId26"/>
    <p:sldId id="955" r:id="rId27"/>
    <p:sldId id="956" r:id="rId28"/>
    <p:sldId id="957" r:id="rId29"/>
    <p:sldId id="958" r:id="rId30"/>
    <p:sldId id="783" r:id="rId31"/>
    <p:sldId id="1255" r:id="rId32"/>
    <p:sldId id="1224" r:id="rId33"/>
    <p:sldId id="1249" r:id="rId34"/>
    <p:sldId id="1242" r:id="rId35"/>
    <p:sldId id="1243" r:id="rId36"/>
    <p:sldId id="1244" r:id="rId37"/>
    <p:sldId id="1245" r:id="rId38"/>
    <p:sldId id="1246" r:id="rId39"/>
    <p:sldId id="790" r:id="rId40"/>
    <p:sldId id="870" r:id="rId41"/>
    <p:sldId id="792" r:id="rId42"/>
    <p:sldId id="960" r:id="rId43"/>
    <p:sldId id="962" r:id="rId44"/>
    <p:sldId id="963" r:id="rId45"/>
    <p:sldId id="1247" r:id="rId46"/>
    <p:sldId id="964" r:id="rId47"/>
    <p:sldId id="965" r:id="rId48"/>
    <p:sldId id="1227" r:id="rId49"/>
    <p:sldId id="1248" r:id="rId50"/>
    <p:sldId id="966" r:id="rId51"/>
    <p:sldId id="969" r:id="rId52"/>
    <p:sldId id="970" r:id="rId53"/>
    <p:sldId id="971" r:id="rId54"/>
    <p:sldId id="972" r:id="rId55"/>
    <p:sldId id="973" r:id="rId56"/>
    <p:sldId id="974" r:id="rId57"/>
    <p:sldId id="975" r:id="rId58"/>
    <p:sldId id="976" r:id="rId59"/>
    <p:sldId id="977" r:id="rId60"/>
    <p:sldId id="978" r:id="rId61"/>
    <p:sldId id="979" r:id="rId62"/>
    <p:sldId id="1250" r:id="rId63"/>
    <p:sldId id="980" r:id="rId64"/>
    <p:sldId id="1230" r:id="rId65"/>
    <p:sldId id="1231" r:id="rId66"/>
    <p:sldId id="806" r:id="rId67"/>
    <p:sldId id="807" r:id="rId68"/>
    <p:sldId id="982" r:id="rId69"/>
    <p:sldId id="1225" r:id="rId70"/>
    <p:sldId id="808" r:id="rId71"/>
    <p:sldId id="983" r:id="rId72"/>
    <p:sldId id="1251" r:id="rId73"/>
    <p:sldId id="984" r:id="rId74"/>
    <p:sldId id="985" r:id="rId75"/>
    <p:sldId id="986" r:id="rId76"/>
    <p:sldId id="1256" r:id="rId77"/>
    <p:sldId id="1257" r:id="rId78"/>
    <p:sldId id="1232" r:id="rId79"/>
    <p:sldId id="989" r:id="rId80"/>
    <p:sldId id="1262" r:id="rId81"/>
    <p:sldId id="1263" r:id="rId82"/>
    <p:sldId id="991" r:id="rId83"/>
    <p:sldId id="1279" r:id="rId84"/>
    <p:sldId id="1280" r:id="rId85"/>
    <p:sldId id="1281" r:id="rId86"/>
    <p:sldId id="1282" r:id="rId87"/>
    <p:sldId id="1283" r:id="rId88"/>
    <p:sldId id="1284" r:id="rId89"/>
    <p:sldId id="1285" r:id="rId90"/>
    <p:sldId id="1226" r:id="rId91"/>
    <p:sldId id="1265" r:id="rId92"/>
    <p:sldId id="1266" r:id="rId93"/>
    <p:sldId id="1267" r:id="rId94"/>
    <p:sldId id="1268" r:id="rId95"/>
    <p:sldId id="1269" r:id="rId96"/>
    <p:sldId id="1270" r:id="rId97"/>
    <p:sldId id="1271" r:id="rId98"/>
    <p:sldId id="1272" r:id="rId99"/>
    <p:sldId id="1273" r:id="rId100"/>
    <p:sldId id="1274" r:id="rId101"/>
    <p:sldId id="1275" r:id="rId102"/>
    <p:sldId id="1276" r:id="rId103"/>
    <p:sldId id="1277" r:id="rId104"/>
    <p:sldId id="1278" r:id="rId105"/>
    <p:sldId id="1252" r:id="rId106"/>
  </p:sldIdLst>
  <p:sldSz cx="9144000" cy="6858000" type="screen4x3"/>
  <p:notesSz cx="6858000" cy="9144000"/>
  <p:custDataLst>
    <p:tags r:id="rId11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4" userDrawn="1">
          <p15:clr>
            <a:srgbClr val="A4A3A4"/>
          </p15:clr>
        </p15:guide>
        <p15:guide id="2" pos="29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0066FF"/>
    <a:srgbClr val="EE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81316" autoAdjust="0"/>
  </p:normalViewPr>
  <p:slideViewPr>
    <p:cSldViewPr showGuides="1">
      <p:cViewPr varScale="1">
        <p:scale>
          <a:sx n="116" d="100"/>
          <a:sy n="116" d="100"/>
        </p:scale>
        <p:origin x="1464" y="102"/>
      </p:cViewPr>
      <p:guideLst>
        <p:guide orient="horz" pos="2054"/>
        <p:guide pos="29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tags" Target="tags/tag4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7.png"/><Relationship Id="rId1" Type="http://schemas.openxmlformats.org/officeDocument/2006/relationships/image" Target="../media/image158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image" Target="../media/image158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18.wmf"/><Relationship Id="rId2" Type="http://schemas.openxmlformats.org/officeDocument/2006/relationships/image" Target="../media/image25.wmf"/><Relationship Id="rId1" Type="http://schemas.openxmlformats.org/officeDocument/2006/relationships/image" Target="../media/image22.png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5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1887DCDD-DED0-4E3A-B36C-7DECE1AE8B1D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54DD312C-B1B2-4799-8C7A-73EC28F25EF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P298  </a:t>
            </a:r>
            <a:r>
              <a:rPr lang="zh-CN" altLang="en-US" dirty="0"/>
              <a:t>完整数据  不完整数据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的求和出现在对数计算内部，</a:t>
            </a:r>
            <a:endParaRPr lang="en-US" altLang="zh-CN" sz="1200" i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从⽽对数函数不再直接作⽤于⾼斯分布，没有解析解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高斯分量会收缩到一个点，混合模型产生奇异性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正式进入</a:t>
            </a:r>
            <a:r>
              <a:rPr lang="en-US" altLang="zh-CN" dirty="0"/>
              <a:t>EM</a:t>
            </a:r>
            <a:r>
              <a:rPr lang="zh-CN" altLang="en-US" dirty="0"/>
              <a:t>，</a:t>
            </a:r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优雅而强⼤的方法？？？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联合概率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殊途同归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E[</a:t>
            </a:r>
            <a:r>
              <a:rPr lang="en-US" altLang="zh-CN" dirty="0" err="1"/>
              <a:t>z_nk</a:t>
            </a:r>
            <a:r>
              <a:rPr lang="en-US" altLang="zh-CN" dirty="0"/>
              <a:t>]=Σ(</a:t>
            </a:r>
            <a:r>
              <a:rPr lang="en-US" altLang="zh-CN" dirty="0" err="1"/>
              <a:t>z_nk</a:t>
            </a:r>
            <a:r>
              <a:rPr lang="en-US" altLang="zh-CN" dirty="0"/>
              <a:t>*P(</a:t>
            </a:r>
            <a:r>
              <a:rPr lang="en-US" altLang="zh-CN" dirty="0" err="1"/>
              <a:t>z_nk</a:t>
            </a:r>
            <a:r>
              <a:rPr lang="en-US" altLang="zh-CN" dirty="0"/>
              <a:t>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高斯混合，好多人都混合过去了，我们要清醒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散度最小，则下界最大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KL</a:t>
            </a:r>
            <a:r>
              <a:rPr lang="zh-CN" altLang="en-US" dirty="0"/>
              <a:t>散度为</a:t>
            </a:r>
            <a:r>
              <a:rPr lang="en-US" altLang="zh-CN" dirty="0"/>
              <a:t>0</a:t>
            </a:r>
            <a:r>
              <a:rPr lang="zh-CN" altLang="en-US" dirty="0"/>
              <a:t>，则下界最大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下界增加，似然增加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均值为</a:t>
            </a:r>
            <a:r>
              <a:rPr lang="en-US" altLang="zh-CN" dirty="0"/>
              <a:t>0</a:t>
            </a:r>
            <a:endParaRPr lang="en-US" altLang="zh-CN" dirty="0"/>
          </a:p>
          <a:p>
            <a:r>
              <a:rPr lang="zh-CN" altLang="en-US" dirty="0"/>
              <a:t>中垂线</a:t>
            </a:r>
            <a:endParaRPr lang="en-US" altLang="zh-CN" dirty="0"/>
          </a:p>
          <a:p>
            <a:r>
              <a:rPr lang="en-US" altLang="zh-CN" dirty="0"/>
              <a:t>E </a:t>
            </a:r>
            <a:r>
              <a:rPr lang="zh-CN" altLang="en-US" dirty="0"/>
              <a:t>划分</a:t>
            </a:r>
            <a:endParaRPr lang="en-US" altLang="zh-CN" dirty="0"/>
          </a:p>
          <a:p>
            <a:r>
              <a:rPr lang="en-US" altLang="zh-CN" dirty="0"/>
              <a:t>M </a:t>
            </a:r>
            <a:r>
              <a:rPr lang="zh-CN" altLang="en-US" dirty="0"/>
              <a:t>重新算</a:t>
            </a:r>
            <a:r>
              <a:rPr lang="en-US" altLang="zh-CN" dirty="0" err="1"/>
              <a:t>μ_k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有限步收敛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7756-4CF1-4890-B962-AE6E2F806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x</a:t>
            </a:r>
            <a:r>
              <a:rPr lang="zh-CN" altLang="en-US" dirty="0"/>
              <a:t>为观测变量，</a:t>
            </a:r>
            <a:r>
              <a:rPr lang="en-US" altLang="zh-CN" dirty="0"/>
              <a:t>z</a:t>
            </a:r>
            <a:r>
              <a:rPr lang="zh-CN" altLang="en-US" dirty="0"/>
              <a:t>为隐变量（值未被观测的变量，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潜在的不是显现的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dirty="0"/>
              <a:t>隐含变量）：如父母对子女的成就期望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是不可以被直接观察到的</a:t>
            </a:r>
            <a:r>
              <a:rPr lang="zh-CN" altLang="en-US" dirty="0"/>
              <a:t>。其强度或结构可变。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p(x)</a:t>
            </a:r>
            <a:r>
              <a:rPr lang="zh-CN" altLang="en-US" dirty="0"/>
              <a:t>的边缘分布与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Gaussian</a:t>
            </a:r>
            <a:r>
              <a:rPr lang="zh-CN" altLang="en-US" dirty="0"/>
              <a:t>的线性组合一致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312C-B1B2-4799-8C7A-73EC28F25E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21CB33-9262-4FD2-9CBF-FA28DF4CB07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F774B-0B35-4A34-9EEA-8A25CD7D54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9A37AE-62CD-4446-908C-BF475219322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6E229C-F074-438A-82DF-A9ED0C77025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482C1A-031E-4413-A7DE-8893CBD67B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7B626-678E-4009-8121-50E9CE4A5B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6404"/>
          </a:xfrm>
          <a:solidFill>
            <a:srgbClr val="CC3300"/>
          </a:solidFill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zh-CN" altLang="en-US" dirty="0"/>
              <a:t>知识点</a:t>
            </a:r>
            <a:r>
              <a:rPr lang="en-US" altLang="zh-CN" dirty="0"/>
              <a:t>1</a:t>
            </a:r>
            <a:r>
              <a:rPr lang="zh-CN" altLang="en-US" dirty="0"/>
              <a:t>：贝叶斯公式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2FD1-2DD1-F547-B9EE-6486C8970988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ED1D0-0692-1449-BAC8-9D980846947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277531-08F4-4395-9EA5-F6E3AC834249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B8FA1A-AF2E-4810-83A8-3EBD7267EF7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450D1E-DC88-4007-973C-D0CC83423A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994B06-52FA-40CB-9D6E-9978E906839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CD3A78-E436-42A5-8604-6BA6254439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2D56D-9BFC-4B23-8B8E-678EF8E017D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C7202E-A6E9-48E2-A7AD-24A29B4ACE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64A02A-F35D-47A1-802A-0BCA5225D0E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650ED6-B5CE-4FE2-9BED-295E542BD9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1358A7-7E3B-42D2-B1E3-B7F95670AF8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8AB9D4-927F-41AC-94A8-968411BE1B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21F7B2-A2F8-4957-A2EF-F2F3424B32A2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C4E8A4-D5CF-48D9-9C6E-10D9C47E4B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8E70B1-42DF-4DB8-A5A2-ADD3B8C18EB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620E0-0961-4C98-B37C-D937FD49FD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77C44C9D-1B80-42D7-A383-59042B8DBA0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D17200D-0957-40B2-96AE-68B1A0622E0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image" Target="../media/image214.png"/><Relationship Id="rId7" Type="http://schemas.openxmlformats.org/officeDocument/2006/relationships/image" Target="../media/image213.png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217.png"/><Relationship Id="rId10" Type="http://schemas.openxmlformats.org/officeDocument/2006/relationships/image" Target="../media/image216.png"/><Relationship Id="rId1" Type="http://schemas.openxmlformats.org/officeDocument/2006/relationships/image" Target="../media/image20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bilibili.com/video/av36760800?p=56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8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18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4" Type="http://schemas.openxmlformats.org/officeDocument/2006/relationships/vmlDrawing" Target="../drawings/vmlDrawing5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7.w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26.w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2.bin"/><Relationship Id="rId16" Type="http://schemas.openxmlformats.org/officeDocument/2006/relationships/notesSlide" Target="../notesSlides/notesSlide3.xml"/><Relationship Id="rId15" Type="http://schemas.openxmlformats.org/officeDocument/2006/relationships/vmlDrawing" Target="../drawings/vmlDrawing6.vml"/><Relationship Id="rId14" Type="http://schemas.openxmlformats.org/officeDocument/2006/relationships/slideLayout" Target="../slideLayouts/slideLayout2.xml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17.bin"/><Relationship Id="rId10" Type="http://schemas.openxmlformats.org/officeDocument/2006/relationships/oleObject" Target="../embeddings/oleObject16.bin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baike.baidu.com/item/GMM/4258031" TargetMode="External"/><Relationship Id="rId4" Type="http://schemas.openxmlformats.org/officeDocument/2006/relationships/hyperlink" Target="https://baike.baidu.com/item/%E5%8A%A0%E6%9D%83%E5%B9%B3%E5%9D%87/9702101" TargetMode="External"/><Relationship Id="rId3" Type="http://schemas.openxmlformats.org/officeDocument/2006/relationships/hyperlink" Target="https://baike.baidu.com/item/%E8%A7%86%E9%A2%91%E5%B8%A7/19076173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baike.baidu.com/item/%E6%AD%A3%E6%80%81%E5%88%86%E5%B8%83%E6%9B%B2%E7%BA%BF/12726695" TargetMode="External"/><Relationship Id="rId3" Type="http://schemas.openxmlformats.org/officeDocument/2006/relationships/hyperlink" Target="https://baike.baidu.com/item/%E6%A6%82%E7%8E%87%E5%AF%86%E5%BA%A6%E5%87%BD%E6%95%B0/5021996" TargetMode="External"/><Relationship Id="rId2" Type="http://schemas.openxmlformats.org/officeDocument/2006/relationships/image" Target="../media/image47.pn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3.png"/><Relationship Id="rId2" Type="http://schemas.openxmlformats.org/officeDocument/2006/relationships/image" Target="../media/image52.wmf"/><Relationship Id="rId1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oleObject" Target="../embeddings/oleObject22.bin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56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59.png"/><Relationship Id="rId10" Type="http://schemas.openxmlformats.org/officeDocument/2006/relationships/vmlDrawing" Target="../drawings/vmlDrawing12.vml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oleObject" Target="../embeddings/oleObject30.bin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oleObject" Target="../embeddings/oleObject29.bin"/><Relationship Id="rId2" Type="http://schemas.openxmlformats.org/officeDocument/2006/relationships/image" Target="../media/image70.png"/><Relationship Id="rId11" Type="http://schemas.openxmlformats.org/officeDocument/2006/relationships/notesSlide" Target="../notesSlides/notesSlide10.xml"/><Relationship Id="rId10" Type="http://schemas.openxmlformats.org/officeDocument/2006/relationships/vmlDrawing" Target="../drawings/vmlDrawing13.vml"/><Relationship Id="rId1" Type="http://schemas.openxmlformats.org/officeDocument/2006/relationships/oleObject" Target="../embeddings/oleObject2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wmf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3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oleObject" Target="../embeddings/oleObject35.bin"/><Relationship Id="rId7" Type="http://schemas.openxmlformats.org/officeDocument/2006/relationships/image" Target="../media/image82.png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5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94.wmf"/><Relationship Id="rId14" Type="http://schemas.openxmlformats.org/officeDocument/2006/relationships/notesSlide" Target="../notesSlides/notesSlide14.xml"/><Relationship Id="rId13" Type="http://schemas.openxmlformats.org/officeDocument/2006/relationships/vmlDrawing" Target="../drawings/vmlDrawing15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10" Type="http://schemas.openxmlformats.org/officeDocument/2006/relationships/oleObject" Target="../embeddings/oleObject37.bin"/><Relationship Id="rId1" Type="http://schemas.openxmlformats.org/officeDocument/2006/relationships/oleObject" Target="../embeddings/oleObject32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38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3" Type="http://schemas.openxmlformats.org/officeDocument/2006/relationships/image" Target="../media/image104.png"/><Relationship Id="rId2" Type="http://schemas.openxmlformats.org/officeDocument/2006/relationships/image" Target="../media/image103.wmf"/><Relationship Id="rId1" Type="http://schemas.openxmlformats.org/officeDocument/2006/relationships/oleObject" Target="../embeddings/oleObject39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2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106.png"/><Relationship Id="rId2" Type="http://schemas.openxmlformats.org/officeDocument/2006/relationships/image" Target="../media/image105.wmf"/><Relationship Id="rId10" Type="http://schemas.openxmlformats.org/officeDocument/2006/relationships/vmlDrawing" Target="../drawings/vmlDrawing18.vml"/><Relationship Id="rId1" Type="http://schemas.openxmlformats.org/officeDocument/2006/relationships/oleObject" Target="../embeddings/oleObject40.bin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3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42.bin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10.png"/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oleObject" Target="../embeddings/oleObject4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tags" Target="../tags/tag3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1.png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45.bin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vmlDrawing" Target="../drawings/vmlDrawing2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oleObject" Target="../embeddings/oleObject47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oleObject" Target="../embeddings/oleObject48.bin"/><Relationship Id="rId2" Type="http://schemas.openxmlformats.org/officeDocument/2006/relationships/image" Target="../media/image136.png"/><Relationship Id="rId11" Type="http://schemas.openxmlformats.org/officeDocument/2006/relationships/vmlDrawing" Target="../drawings/vmlDrawing2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1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png"/><Relationship Id="rId3" Type="http://schemas.openxmlformats.org/officeDocument/2006/relationships/oleObject" Target="../embeddings/oleObject50.bin"/><Relationship Id="rId2" Type="http://schemas.openxmlformats.org/officeDocument/2006/relationships/image" Target="../media/image155.png"/><Relationship Id="rId1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2.png"/><Relationship Id="rId6" Type="http://schemas.openxmlformats.org/officeDocument/2006/relationships/image" Target="../media/image131.png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37.png"/><Relationship Id="rId3" Type="http://schemas.openxmlformats.org/officeDocument/2006/relationships/oleObject" Target="../embeddings/oleObject52.bin"/><Relationship Id="rId2" Type="http://schemas.openxmlformats.org/officeDocument/2006/relationships/image" Target="../media/image158.png"/><Relationship Id="rId10" Type="http://schemas.openxmlformats.org/officeDocument/2006/relationships/notesSlide" Target="../notesSlides/notesSlide20.xml"/><Relationship Id="rId1" Type="http://schemas.openxmlformats.org/officeDocument/2006/relationships/oleObject" Target="../embeddings/oleObject51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8.png"/><Relationship Id="rId7" Type="http://schemas.openxmlformats.org/officeDocument/2006/relationships/image" Target="../media/image146.png"/><Relationship Id="rId6" Type="http://schemas.openxmlformats.org/officeDocument/2006/relationships/image" Target="../media/image157.png"/><Relationship Id="rId5" Type="http://schemas.openxmlformats.org/officeDocument/2006/relationships/image" Target="../media/image159.png"/><Relationship Id="rId4" Type="http://schemas.openxmlformats.org/officeDocument/2006/relationships/image" Target="../media/image137.png"/><Relationship Id="rId3" Type="http://schemas.openxmlformats.org/officeDocument/2006/relationships/oleObject" Target="../embeddings/oleObject55.bin"/><Relationship Id="rId2" Type="http://schemas.openxmlformats.org/officeDocument/2006/relationships/image" Target="../media/image158.png"/><Relationship Id="rId11" Type="http://schemas.openxmlformats.org/officeDocument/2006/relationships/notesSlide" Target="../notesSlides/notesSlide21.xml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5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8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wmf"/><Relationship Id="rId1" Type="http://schemas.openxmlformats.org/officeDocument/2006/relationships/oleObject" Target="../embeddings/oleObject5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1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w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1" Type="http://schemas.openxmlformats.org/officeDocument/2006/relationships/notesSlide" Target="../notesSlides/notesSlide23.xml"/><Relationship Id="rId10" Type="http://schemas.openxmlformats.org/officeDocument/2006/relationships/vmlDrawing" Target="../drawings/vmlDrawing29.vml"/><Relationship Id="rId1" Type="http://schemas.openxmlformats.org/officeDocument/2006/relationships/oleObject" Target="../embeddings/oleObject57.bin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72.png"/><Relationship Id="rId1" Type="http://schemas.openxmlformats.org/officeDocument/2006/relationships/image" Target="../media/image183.pn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4.png"/><Relationship Id="rId3" Type="http://schemas.openxmlformats.org/officeDocument/2006/relationships/image" Target="../media/image182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image" Target="../media/image197.png"/><Relationship Id="rId7" Type="http://schemas.openxmlformats.org/officeDocument/2006/relationships/image" Target="../media/image196.png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90.pn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b="1" dirty="0"/>
              <a:t>第</a:t>
            </a:r>
            <a:r>
              <a:rPr lang="zh-CN" altLang="en-US" b="1" dirty="0"/>
              <a:t>六讲 </a:t>
            </a:r>
            <a:r>
              <a:rPr lang="zh-CN" altLang="zh-CN" b="1" dirty="0"/>
              <a:t> K均值、混合高斯模型和期望最大</a:t>
            </a:r>
            <a:endParaRPr lang="zh-CN" alt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484634"/>
            <a:ext cx="6400800" cy="1752600"/>
          </a:xfrm>
        </p:spPr>
        <p:txBody>
          <a:bodyPr/>
          <a:lstStyle/>
          <a:p>
            <a:pPr fontAlgn="auto"/>
            <a:r>
              <a:rPr lang="zh-CN" altLang="en-US" b="1" noProof="1"/>
              <a:t>钟秀琴</a:t>
            </a:r>
            <a:endParaRPr lang="en-US" altLang="zh-CN" b="1" noProof="1"/>
          </a:p>
          <a:p>
            <a:pPr fontAlgn="auto"/>
            <a:r>
              <a:rPr lang="zh-CN" altLang="en-US" b="1" noProof="1"/>
              <a:t>电子科技大学 计算机学院</a:t>
            </a:r>
            <a:endParaRPr lang="zh-CN" altLang="en-US" b="1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F774B-0B35-4A34-9EEA-8A25CD7D5477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041775" y="6165850"/>
            <a:ext cx="1461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u="none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2023</a:t>
            </a:r>
            <a:r>
              <a:rPr lang="zh-CN" altLang="en-US" sz="2000" b="1" u="none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年春季</a:t>
            </a:r>
            <a:endParaRPr lang="zh-CN" altLang="en-US" sz="2000" b="1" u="none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K均值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K-means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）</a:t>
            </a:r>
            <a:r>
              <a:rPr lang="zh-CN" altLang="en-US" b="1" dirty="0"/>
              <a:t>聚类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6451" y="1340768"/>
            <a:ext cx="868416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习题： </a:t>
            </a:r>
            <a:r>
              <a:rPr lang="en-US" altLang="zh-CN" b="1" dirty="0">
                <a:solidFill>
                  <a:schemeClr val="bg1"/>
                </a:solidFill>
              </a:rPr>
              <a:t>EM</a:t>
            </a:r>
            <a:r>
              <a:rPr lang="zh-CN" altLang="en-US" b="1" dirty="0">
                <a:solidFill>
                  <a:schemeClr val="bg1"/>
                </a:solidFill>
              </a:rPr>
              <a:t>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合 8"/>
          <p:cNvGrpSpPr/>
          <p:nvPr/>
        </p:nvGrpSpPr>
        <p:grpSpPr>
          <a:xfrm>
            <a:off x="57150" y="1142984"/>
            <a:ext cx="9001156" cy="4929222"/>
            <a:chOff x="1021419" y="425203"/>
            <a:chExt cx="9238095" cy="492542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33220" y="2082018"/>
              <a:ext cx="3679372" cy="326861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1419" y="425203"/>
              <a:ext cx="723810" cy="35238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324" y="963665"/>
              <a:ext cx="8876190" cy="4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习题： </a:t>
            </a:r>
            <a:r>
              <a:rPr lang="en-US" altLang="zh-CN" b="1" dirty="0">
                <a:solidFill>
                  <a:schemeClr val="bg1"/>
                </a:solidFill>
              </a:rPr>
              <a:t>EM</a:t>
            </a:r>
            <a:r>
              <a:rPr lang="zh-CN" altLang="en-US" b="1" dirty="0">
                <a:solidFill>
                  <a:schemeClr val="bg1"/>
                </a:solidFill>
              </a:rPr>
              <a:t>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合 6"/>
          <p:cNvGrpSpPr/>
          <p:nvPr/>
        </p:nvGrpSpPr>
        <p:grpSpPr>
          <a:xfrm>
            <a:off x="1004860" y="723882"/>
            <a:ext cx="7281915" cy="6134118"/>
            <a:chOff x="1413553" y="401175"/>
            <a:chExt cx="6017959" cy="594595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13553" y="2526604"/>
              <a:ext cx="1771429" cy="32381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1036" y="2539150"/>
              <a:ext cx="3438095" cy="39047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084" y="3415955"/>
              <a:ext cx="1238095" cy="41904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265" y="3431899"/>
              <a:ext cx="2952381" cy="49523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0084" y="4416446"/>
              <a:ext cx="1723810" cy="38095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7427" y="4429410"/>
              <a:ext cx="3380952" cy="43809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3553" y="5295934"/>
              <a:ext cx="4495238" cy="38095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084" y="401175"/>
              <a:ext cx="2933333" cy="42857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3417" y="1083955"/>
              <a:ext cx="3438095" cy="400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084" y="1741586"/>
              <a:ext cx="4961905" cy="36190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07427" y="5918556"/>
              <a:ext cx="2742857" cy="4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本章阅读</a:t>
            </a:r>
            <a:endParaRPr lang="zh-CN" altLang="en-US" b="1" dirty="0"/>
          </a:p>
        </p:txBody>
      </p:sp>
      <p:sp>
        <p:nvSpPr>
          <p:cNvPr id="97282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500" b="1" dirty="0"/>
              <a:t>Bishop Ch</a:t>
            </a:r>
            <a:r>
              <a:rPr lang="pl-PL" altLang="zh-CN" sz="4500" b="1" dirty="0"/>
              <a:t> </a:t>
            </a:r>
            <a:r>
              <a:rPr lang="en-US" altLang="zh-CN" sz="4500" b="1" dirty="0"/>
              <a:t>2.3.9, 9.1, 9.2, 9.3.1, 9.3.2, 9.4</a:t>
            </a:r>
            <a:endParaRPr lang="en-US" altLang="zh-CN" sz="4500" b="1" dirty="0"/>
          </a:p>
          <a:p>
            <a:r>
              <a:rPr lang="en-US" altLang="zh-CN" sz="4400" dirty="0">
                <a:hlinkClick r:id="rId1"/>
              </a:rPr>
              <a:t>https://www.bilibili.com/video/av36760800?p=56</a:t>
            </a:r>
            <a:r>
              <a:rPr lang="en-US" altLang="zh-CN" sz="4400" dirty="0"/>
              <a:t>  </a:t>
            </a:r>
            <a:endParaRPr lang="en-US" altLang="zh-CN" sz="4400" b="1" dirty="0"/>
          </a:p>
          <a:p>
            <a:endParaRPr lang="en-US" altLang="zh-CN" sz="45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BAF9-779F-4C0F-BE42-6E7CAE3E83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82536640085&amp;di=122d4aefcafae139a941b3fa2bbf2dde&amp;imgtype=0&amp;src=http%3A%2F%2Finews.gtimg.com%2Fnewsapp_match%2F0%2F7264573754%2F0"/>
          <p:cNvPicPr>
            <a:picLocks noChangeAspect="1" noChangeArrowheads="1" noCrop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59832" y="2204864"/>
            <a:ext cx="2857500" cy="2857500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159FED4-300C-4CA6-A166-7CA8D48E5ACA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K均值聚类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9510" y="1675130"/>
            <a:ext cx="7084898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维的欧式空间里，给定数据集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划分为k个簇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（或类）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One-of-k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指标变量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——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表示数据点      属于K个聚类中的哪⼀个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6215074" y="1714488"/>
          <a:ext cx="1102515" cy="432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" name="" r:id="rId1" imgW="14020800" imgH="5486400" progId="Equation.3">
                  <p:embed/>
                </p:oleObj>
              </mc:Choice>
              <mc:Fallback>
                <p:oleObj name="" r:id="rId1" imgW="14020800" imgH="5486400" progId="Equation.3">
                  <p:embed/>
                  <p:pic>
                    <p:nvPicPr>
                      <p:cNvPr id="0" name="图片 1024" descr="image1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74" y="1714488"/>
                        <a:ext cx="1102515" cy="4320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/>
          <p:nvPr/>
        </p:nvGraphicFramePr>
        <p:xfrm>
          <a:off x="3786182" y="3143248"/>
          <a:ext cx="313055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" name="" r:id="rId3" imgW="4267200" imgH="5486400" progId="Equation.3">
                  <p:embed/>
                </p:oleObj>
              </mc:Choice>
              <mc:Fallback>
                <p:oleObj name="" r:id="rId3" imgW="4267200" imgH="5486400" progId="Equation.3">
                  <p:embed/>
                  <p:pic>
                    <p:nvPicPr>
                      <p:cNvPr id="0" name="图片 1025" descr="image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3143248"/>
                        <a:ext cx="313055" cy="428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/>
          <p:nvPr/>
        </p:nvGraphicFramePr>
        <p:xfrm>
          <a:off x="3587115" y="2668366"/>
          <a:ext cx="2560955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" name="" r:id="rId5" imgW="30175200" imgH="5486400" progId="Equation.3">
                  <p:embed/>
                </p:oleObj>
              </mc:Choice>
              <mc:Fallback>
                <p:oleObj name="" r:id="rId5" imgW="30175200" imgH="5486400" progId="Equation.3">
                  <p:embed/>
                  <p:pic>
                    <p:nvPicPr>
                      <p:cNvPr id="0" name="Picture 1" descr="image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115" y="2668366"/>
                        <a:ext cx="2560955" cy="4654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失真度量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 flipV="1">
            <a:off x="4707220" y="3086554"/>
            <a:ext cx="216018" cy="144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7750" y="1417955"/>
            <a:ext cx="6433185" cy="51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33CC"/>
                </a:solidFill>
              </a:rPr>
              <a:t>平方误差和</a:t>
            </a:r>
            <a:r>
              <a:rPr lang="en-US" altLang="zh-CN" b="1" dirty="0">
                <a:solidFill>
                  <a:srgbClr val="0033CC"/>
                </a:solidFill>
              </a:rPr>
              <a:t>                                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7915" y="3216291"/>
            <a:ext cx="7146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33CC"/>
                </a:solidFill>
              </a:rPr>
              <a:t>⽬标是找到             和       </a:t>
            </a:r>
            <a:r>
              <a:rPr lang="en-US" altLang="zh-CN" sz="2400" b="1" dirty="0">
                <a:solidFill>
                  <a:srgbClr val="0033CC"/>
                </a:solidFill>
              </a:rPr>
              <a:t>     </a:t>
            </a:r>
            <a:r>
              <a:rPr lang="zh-CN" altLang="en-US" sz="2400" b="1" dirty="0">
                <a:solidFill>
                  <a:srgbClr val="0033CC"/>
                </a:solidFill>
              </a:rPr>
              <a:t>的值，使得       达到最⼩值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33CC"/>
                </a:solidFill>
              </a:rPr>
              <a:t>我们可以⽤⼀种迭代的⽅法完成这件事，其中每次迭代涉及到两个连续的步骤，分别关于</a:t>
            </a:r>
            <a:r>
              <a:rPr lang="en-US" altLang="zh-CN" sz="2400" b="1" dirty="0">
                <a:solidFill>
                  <a:srgbClr val="0033CC"/>
                </a:solidFill>
              </a:rPr>
              <a:t>	    </a:t>
            </a:r>
            <a:r>
              <a:rPr lang="zh-CN" altLang="en-US" sz="2400" b="1" dirty="0">
                <a:solidFill>
                  <a:srgbClr val="0033CC"/>
                </a:solidFill>
              </a:rPr>
              <a:t>的最优化和</a:t>
            </a:r>
            <a:r>
              <a:rPr lang="en-US" altLang="zh-CN" sz="2400" b="1" dirty="0">
                <a:solidFill>
                  <a:srgbClr val="0033CC"/>
                </a:solidFill>
              </a:rPr>
              <a:t>	</a:t>
            </a:r>
            <a:r>
              <a:rPr lang="zh-CN" altLang="en-US" sz="2400" b="1" dirty="0">
                <a:solidFill>
                  <a:srgbClr val="0033CC"/>
                </a:solidFill>
              </a:rPr>
              <a:t>的最优化。          </a:t>
            </a:r>
            <a:r>
              <a:rPr lang="en-US" altLang="zh-CN" b="1" dirty="0">
                <a:solidFill>
                  <a:srgbClr val="0033CC"/>
                </a:solidFill>
              </a:rPr>
              <a:t>                    </a:t>
            </a:r>
            <a:endParaRPr lang="zh-CN" altLang="en-US" b="1" dirty="0">
              <a:solidFill>
                <a:srgbClr val="0033CC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713" y="3307885"/>
            <a:ext cx="655674" cy="4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151" y="3303759"/>
            <a:ext cx="622080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48" y="3375759"/>
            <a:ext cx="314250" cy="32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7316" y="4725144"/>
            <a:ext cx="655674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141" y="5203919"/>
            <a:ext cx="622080" cy="432000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99844" y="1916874"/>
          <a:ext cx="3708098" cy="1060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30" name="" r:id="rId4" imgW="1511300" imgH="431800" progId="Equation.KSEE3">
                  <p:embed/>
                </p:oleObj>
              </mc:Choice>
              <mc:Fallback>
                <p:oleObj name="" r:id="rId4" imgW="1511300" imgH="431800" progId="Equation.KSEE3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9844" y="1916874"/>
                        <a:ext cx="3708098" cy="1060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553200" y="2123866"/>
            <a:ext cx="2044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STSongti-SC-Regular"/>
              </a:rPr>
              <a:t>失真度量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两个更新阶段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7750" y="1417955"/>
            <a:ext cx="7052642" cy="520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首先选择</a:t>
            </a:r>
            <a:r>
              <a:rPr lang="en-US" altLang="zh-CN" sz="2400" b="1" dirty="0">
                <a:solidFill>
                  <a:srgbClr val="0000FF"/>
                </a:solidFill>
              </a:rPr>
              <a:t>	    </a:t>
            </a:r>
            <a:r>
              <a:rPr lang="zh-CN" altLang="en-US" sz="2400" b="1" dirty="0">
                <a:solidFill>
                  <a:srgbClr val="0000FF"/>
                </a:solidFill>
              </a:rPr>
              <a:t>的初始值</a:t>
            </a:r>
            <a:r>
              <a:rPr lang="en-US" altLang="zh-CN" b="1" dirty="0">
                <a:solidFill>
                  <a:srgbClr val="0000FF"/>
                </a:solidFill>
              </a:rPr>
              <a:t>  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第一阶段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第二阶段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两个阶段分别对应于EM算法中的E（期望）步骤和M（最⼤化）步骤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000" b="1" dirty="0"/>
              <a:t>   期望：    什么是期望的分类</a:t>
            </a:r>
            <a:endParaRPr lang="zh-CN" altLang="en-US" sz="2000" b="1" dirty="0"/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000" b="1" dirty="0"/>
              <a:t>   最大化：最大似然估计的是什么</a:t>
            </a:r>
            <a:endParaRPr lang="zh-CN" altLang="en-US" sz="2000" b="1" dirty="0"/>
          </a:p>
          <a:p>
            <a:pPr marL="0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	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0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	</a:t>
            </a:r>
            <a:r>
              <a:rPr lang="zh-CN" altLang="en-US" sz="2400" b="1" dirty="0">
                <a:solidFill>
                  <a:srgbClr val="0000FF"/>
                </a:solidFill>
              </a:rPr>
              <a:t>       </a:t>
            </a:r>
            <a:r>
              <a:rPr lang="en-US" altLang="zh-CN" b="1" dirty="0">
                <a:solidFill>
                  <a:srgbClr val="0000FF"/>
                </a:solidFill>
              </a:rPr>
              <a:t>                      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215" y="1520825"/>
            <a:ext cx="525780" cy="365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2459990"/>
            <a:ext cx="413385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80" y="3441700"/>
            <a:ext cx="1971675" cy="35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005" y="3460750"/>
            <a:ext cx="2219325" cy="333375"/>
          </a:xfrm>
          <a:prstGeom prst="rect">
            <a:avLst/>
          </a:prstGeom>
        </p:spPr>
      </p:pic>
      <p:graphicFrame>
        <p:nvGraphicFramePr>
          <p:cNvPr id="192513" name="Object 1" descr="image17">
            <a:hlinkClick r:id="" action="ppaction://ole?verb=0"/>
          </p:cNvPr>
          <p:cNvGraphicFramePr/>
          <p:nvPr/>
        </p:nvGraphicFramePr>
        <p:xfrm>
          <a:off x="5786446" y="1285860"/>
          <a:ext cx="31305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81" name="" r:id="rId5" imgW="1511300" imgH="431800" progId="Equation.3">
                  <p:embed/>
                </p:oleObj>
              </mc:Choice>
              <mc:Fallback>
                <p:oleObj name="" r:id="rId5" imgW="1511300" imgH="431800" progId="Equation.3">
                  <p:embed/>
                  <p:pic>
                    <p:nvPicPr>
                      <p:cNvPr id="0" name="Picture 1" descr="image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46" y="1285860"/>
                        <a:ext cx="3130550" cy="895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16724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E: 参数      的选择 </a:t>
            </a:r>
            <a:endParaRPr lang="zh-CN" altLang="en-US" sz="4000" b="1" dirty="0"/>
          </a:p>
        </p:txBody>
      </p:sp>
      <p:graphicFrame>
        <p:nvGraphicFramePr>
          <p:cNvPr id="1843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4256405" y="420409"/>
          <a:ext cx="6318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0" name="" r:id="rId1" imgW="504825" imgH="447675" progId="PBrush">
                  <p:embed/>
                </p:oleObj>
              </mc:Choice>
              <mc:Fallback>
                <p:oleObj name="" r:id="rId1" imgW="504825" imgH="447675" progId="PBrush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405" y="420409"/>
                        <a:ext cx="631825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7750" y="1417955"/>
            <a:ext cx="7340568" cy="52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由于                                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  <a:buSzPct val="50000"/>
            </a:pPr>
            <a:r>
              <a:rPr lang="zh-CN" altLang="en-US" sz="2400" b="1" dirty="0">
                <a:solidFill>
                  <a:srgbClr val="0000FF"/>
                </a:solidFill>
              </a:rPr>
              <a:t>     是一个关于      线性函数 ，这个优化问题有解析解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有不同的</a:t>
            </a:r>
            <a:r>
              <a:rPr lang="zh-CN" altLang="en-US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</a:rPr>
              <a:t> 的项是相互独⽴的       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</a:rPr>
              <a:t>因此可以对每个</a:t>
            </a:r>
            <a:r>
              <a:rPr lang="zh-CN" altLang="en-US" sz="24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</a:rPr>
              <a:t>分别进⾏最优化  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</a:rPr>
              <a:t>只要</a:t>
            </a:r>
            <a:r>
              <a:rPr lang="zh-CN" altLang="en-US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</a:rPr>
              <a:t>的值使</a:t>
            </a:r>
            <a:r>
              <a:rPr lang="en-US" altLang="zh-CN" sz="2000" b="1" dirty="0">
                <a:solidFill>
                  <a:srgbClr val="0000FF"/>
                </a:solidFill>
              </a:rPr>
              <a:t>	                 </a:t>
            </a:r>
            <a:r>
              <a:rPr lang="zh-CN" altLang="en-US" sz="2000" b="1" dirty="0">
                <a:solidFill>
                  <a:srgbClr val="0000FF"/>
                </a:solidFill>
              </a:rPr>
              <a:t>最⼩，就令       等于1     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因此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endParaRPr lang="zh-CN" altLang="en-US" sz="1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解释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</a:rPr>
              <a:t>将      分到与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之最近的第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00FF"/>
                </a:solidFill>
              </a:rPr>
              <a:t>    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22" y="3789030"/>
            <a:ext cx="1119505" cy="285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37" y="4509989"/>
            <a:ext cx="4409440" cy="759460"/>
          </a:xfrm>
          <a:prstGeom prst="rect">
            <a:avLst/>
          </a:prstGeom>
        </p:spPr>
      </p:pic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10366" y="2276904"/>
          <a:ext cx="42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1" name="" r:id="rId5" imgW="4572000" imgH="5486400" progId="Equation.3">
                  <p:embed/>
                </p:oleObj>
              </mc:Choice>
              <mc:Fallback>
                <p:oleObj name="" r:id="rId5" imgW="4572000" imgH="5486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366" y="2276904"/>
                        <a:ext cx="420000" cy="50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26310" y="1417954"/>
          <a:ext cx="2752579" cy="78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2" name="" r:id="rId7" imgW="1511300" imgH="431800" progId="Equation.3">
                  <p:embed/>
                </p:oleObj>
              </mc:Choice>
              <mc:Fallback>
                <p:oleObj name="" r:id="rId7" imgW="1511300" imgH="431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310" y="1417954"/>
                        <a:ext cx="2752579" cy="7869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56132" y="3723047"/>
          <a:ext cx="33591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3" name="" r:id="rId9" imgW="4572000" imgH="5486400" progId="Equation.3">
                  <p:embed/>
                </p:oleObj>
              </mc:Choice>
              <mc:Fallback>
                <p:oleObj name="" r:id="rId9" imgW="4572000" imgH="548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32" y="3723047"/>
                        <a:ext cx="33591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39814" y="5834008"/>
          <a:ext cx="320768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4" name="" r:id="rId11" imgW="4267200" imgH="5486400" progId="Equation.3">
                  <p:embed/>
                </p:oleObj>
              </mc:Choice>
              <mc:Fallback>
                <p:oleObj name="" r:id="rId11" imgW="4267200" imgH="5486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814" y="5834008"/>
                        <a:ext cx="320768" cy="41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52852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M: 优化 </a:t>
            </a:r>
            <a:endParaRPr lang="zh-CN" altLang="en-US" sz="4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1292" y="1268820"/>
            <a:ext cx="7635508" cy="512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固定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⽬标函数                  </a:t>
            </a:r>
            <a:r>
              <a:rPr lang="en-US" altLang="zh-CN" sz="2400" b="1" dirty="0">
                <a:solidFill>
                  <a:srgbClr val="0000FF"/>
                </a:solidFill>
              </a:rPr>
              <a:t>	     </a:t>
            </a:r>
            <a:r>
              <a:rPr lang="zh-CN" altLang="en-US" sz="2400" b="1" dirty="0">
                <a:solidFill>
                  <a:srgbClr val="0000FF"/>
                </a:solidFill>
              </a:rPr>
              <a:t>是       的⼀个⼆次函数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12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令它关于</a:t>
            </a:r>
            <a:r>
              <a:rPr lang="en-US" altLang="zh-CN" sz="2400" b="1" dirty="0">
                <a:solidFill>
                  <a:srgbClr val="0000FF"/>
                </a:solidFill>
              </a:rPr>
              <a:t>	  </a:t>
            </a:r>
            <a:r>
              <a:rPr lang="zh-CN" altLang="en-US" sz="2400" b="1" dirty="0">
                <a:solidFill>
                  <a:srgbClr val="0000FF"/>
                </a:solidFill>
              </a:rPr>
              <a:t>的导数等于零，即可达到最⼩值，即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解出结果为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解释：</a:t>
            </a:r>
            <a:r>
              <a:rPr lang="en-US" altLang="zh-CN" sz="2400" b="1" dirty="0">
                <a:solidFill>
                  <a:srgbClr val="0000FF"/>
                </a:solidFill>
              </a:rPr>
              <a:t>令	   </a:t>
            </a:r>
            <a:r>
              <a:rPr lang="en-US" altLang="zh-CN" sz="2400" b="1" dirty="0" err="1">
                <a:solidFill>
                  <a:srgbClr val="0000FF"/>
                </a:solidFill>
              </a:rPr>
              <a:t>等于类别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err="1">
                <a:solidFill>
                  <a:srgbClr val="0000FF"/>
                </a:solidFill>
              </a:rPr>
              <a:t>的所有数据点的</a:t>
            </a:r>
            <a:r>
              <a:rPr lang="en-US" altLang="zh-CN" sz="2400" b="1" dirty="0" err="1">
                <a:solidFill>
                  <a:srgbClr val="FF0000"/>
                </a:solidFill>
              </a:rPr>
              <a:t>均值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00FF"/>
                </a:solidFill>
              </a:rPr>
              <a:t>    </a:t>
            </a:r>
            <a:r>
              <a:rPr lang="zh-CN" altLang="en-US" sz="2400" b="1" dirty="0">
                <a:solidFill>
                  <a:srgbClr val="0000FF"/>
                </a:solidFill>
              </a:rPr>
              <a:t>     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24" y="3097986"/>
            <a:ext cx="2592908" cy="759641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54810" y="1705998"/>
          <a:ext cx="2393238" cy="6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4" name="" r:id="rId2" imgW="1511300" imgH="431800" progId="Equation.3">
                  <p:embed/>
                </p:oleObj>
              </mc:Choice>
              <mc:Fallback>
                <p:oleObj name="" r:id="rId2" imgW="15113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810" y="1705998"/>
                        <a:ext cx="2393238" cy="68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40952" y="1395852"/>
          <a:ext cx="360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5" name="" r:id="rId4" imgW="4572000" imgH="5486400" progId="Equation.3">
                  <p:embed/>
                </p:oleObj>
              </mc:Choice>
              <mc:Fallback>
                <p:oleObj name="" r:id="rId4" imgW="4572000" imgH="5486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952" y="1395852"/>
                        <a:ext cx="360000" cy="43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14035" y="431800"/>
          <a:ext cx="614680" cy="73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6" name="" r:id="rId6" imgW="4572000" imgH="5486400" progId="Equation.3">
                  <p:embed/>
                </p:oleObj>
              </mc:Choice>
              <mc:Fallback>
                <p:oleObj name="" r:id="rId6" imgW="4572000" imgH="5486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035" y="431800"/>
                        <a:ext cx="614680" cy="7372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65464" y="1799712"/>
          <a:ext cx="374650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7" name="" r:id="rId8" imgW="4572000" imgH="5486400" progId="Equation.3">
                  <p:embed/>
                </p:oleObj>
              </mc:Choice>
              <mc:Fallback>
                <p:oleObj name="" r:id="rId8" imgW="4572000" imgH="548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464" y="1799712"/>
                        <a:ext cx="374650" cy="449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29597" y="2516466"/>
          <a:ext cx="374650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8" name="" r:id="rId10" imgW="4572000" imgH="5486400" progId="Equation.3">
                  <p:embed/>
                </p:oleObj>
              </mc:Choice>
              <mc:Fallback>
                <p:oleObj name="" r:id="rId10" imgW="4572000" imgH="5486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597" y="2516466"/>
                        <a:ext cx="374650" cy="449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14678" y="4071942"/>
          <a:ext cx="1599302" cy="1241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79" name="" r:id="rId11" imgW="20421600" imgH="15849600" progId="Equation.3">
                  <p:embed/>
                </p:oleObj>
              </mc:Choice>
              <mc:Fallback>
                <p:oleObj name="" r:id="rId11" imgW="20421600" imgH="15849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071942"/>
                        <a:ext cx="1599302" cy="12416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>
          <a:xfrm flipH="1">
            <a:off x="4934909" y="4823782"/>
            <a:ext cx="1005205" cy="9588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55665" y="4531360"/>
            <a:ext cx="2386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</a:t>
            </a:r>
            <a:r>
              <a:rPr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分配给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类别</a:t>
            </a:r>
            <a:r>
              <a:rPr sz="20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点数</a:t>
            </a:r>
            <a:endParaRPr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54810" y="5342244"/>
          <a:ext cx="374650" cy="44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80" name="" r:id="rId13" imgW="4572000" imgH="5486400" progId="Equation.3">
                  <p:embed/>
                </p:oleObj>
              </mc:Choice>
              <mc:Fallback>
                <p:oleObj name="" r:id="rId13" imgW="4572000" imgH="5486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810" y="5342244"/>
                        <a:ext cx="374650" cy="449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K-均值 算法终止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4465" y="1667510"/>
            <a:ext cx="6904990" cy="3289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两个阶段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+mj-lt"/>
              <a:buNone/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、重新分配数据点给簇（或类）</a:t>
            </a:r>
            <a:endParaRPr lang="zh-CN" altLang="en-US" sz="2000" b="1" dirty="0"/>
          </a:p>
          <a:p>
            <a:pPr lvl="1" indent="0">
              <a:lnSpc>
                <a:spcPct val="130000"/>
              </a:lnSpc>
              <a:buSzPct val="50000"/>
              <a:buFont typeface="+mj-lt"/>
              <a:buNone/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、重新计算簇（或类）中心</a:t>
            </a:r>
            <a:endParaRPr lang="zh-CN" altLang="en-US" sz="2000" b="1" dirty="0"/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直到聚类的分配不改变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由于每个阶段都减⼩了⽬标函数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0000FF"/>
                </a:solidFill>
              </a:rPr>
              <a:t>的值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因此算法的收敛性得到了保证。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9219" y="157161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K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均值（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+mn-ea"/>
              </a:rPr>
              <a:t>K-means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+mn-ea"/>
              </a:rPr>
              <a:t>）算法</a:t>
            </a:r>
            <a:endParaRPr lang="zh-CN" altLang="en-US" sz="2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1024" y="-339098"/>
            <a:ext cx="9252520" cy="11430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K-means  </a:t>
            </a:r>
            <a:r>
              <a:rPr lang="en-US" altLang="zh-CN" b="1" dirty="0"/>
              <a:t>-- Old Faithful Data</a:t>
            </a:r>
            <a:endParaRPr lang="en-US" altLang="zh-CN" b="1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15616" y="476281"/>
            <a:ext cx="6432773" cy="638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迭代后的代价函数</a:t>
            </a:r>
            <a:endParaRPr lang="zh-CN" altLang="en-US" b="1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2976" y="1628800"/>
            <a:ext cx="900479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53060" y="5767784"/>
            <a:ext cx="3835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Beauty of k-Means</a:t>
            </a:r>
            <a:endParaRPr lang="zh-CN" altLang="en-US" sz="4000" b="1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迭代后的代价函数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3890" y="1616075"/>
            <a:ext cx="7857200" cy="316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是老忠实间歇喷泉数据的代价函数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我们故意将聚类中⼼选择了较差的初始值，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从⽽算法在收敛之前执⾏了若⼲步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更好的选择是将聚类中⼼选择为由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个随机数据点组成的⼦集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K均值算法本身经常被用于在EM算法之前初始化高斯混合模型的参数。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聚类与</a:t>
            </a:r>
            <a:r>
              <a:rPr lang="en-US" altLang="zh-CN" b="1" noProof="1">
                <a:solidFill>
                  <a:srgbClr val="0000FF"/>
                </a:solidFill>
              </a:rPr>
              <a:t>K</a:t>
            </a:r>
            <a:r>
              <a:rPr lang="zh-CN" altLang="en-US" b="1" noProof="1">
                <a:solidFill>
                  <a:srgbClr val="0000FF"/>
                </a:solidFill>
              </a:rPr>
              <a:t>均值</a:t>
            </a:r>
            <a:endParaRPr lang="en-US" altLang="zh-CN" b="1" noProof="1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混合高斯模型与期望最大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b="1" noProof="1"/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noProof="1"/>
              <a:t>K均值示例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http://5b0988e595225.cdn.sohucs.com/images/20180312/1304bda0805149078b34a0d9bc95ae1b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1907778" y="1268820"/>
            <a:ext cx="5190491" cy="51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noProof="1"/>
              <a:t>K均值示例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556792"/>
            <a:ext cx="9144000" cy="324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589240"/>
            <a:ext cx="66294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b="1" noProof="1"/>
              <a:t>K均值示例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59632" y="5589240"/>
            <a:ext cx="66294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8" y="1593263"/>
            <a:ext cx="9144000" cy="327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K均值  Getting Stuck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5115" y="2289810"/>
            <a:ext cx="1912620" cy="1549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00175" y="1921510"/>
            <a:ext cx="189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一个局部最优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0145" y="4047490"/>
            <a:ext cx="2535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>
                <a:latin typeface="黑体" panose="02010609060101010101" charset="-122"/>
                <a:ea typeface="黑体" panose="02010609060101010101" charset="-122"/>
              </a:rPr>
              <a:t>在这里有</a:t>
            </a:r>
            <a:r>
              <a:rPr lang="zh-CN" altLang="en-US" sz="1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一个类</a:t>
            </a:r>
            <a:r>
              <a:rPr lang="zh-CN" altLang="en-US" sz="1800" b="1">
                <a:latin typeface="黑体" panose="02010609060101010101" charset="-122"/>
                <a:ea typeface="黑体" panose="02010609060101010101" charset="-122"/>
              </a:rPr>
              <a:t>会更好</a:t>
            </a:r>
            <a:endParaRPr lang="zh-CN" altLang="en-US" sz="18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72430" y="4699000"/>
            <a:ext cx="2535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b="1">
                <a:latin typeface="黑体" panose="02010609060101010101" charset="-122"/>
                <a:ea typeface="黑体" panose="02010609060101010101" charset="-122"/>
              </a:rPr>
              <a:t>... 这里</a:t>
            </a:r>
            <a:r>
              <a:rPr lang="zh-CN" altLang="en-US" sz="1800" b="1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两个类</a:t>
            </a:r>
            <a:endParaRPr lang="zh-CN" altLang="en-US" sz="1800" b="1">
              <a:solidFill>
                <a:srgbClr val="0000F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70" y="1815465"/>
            <a:ext cx="207010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 noChangeArrowheads="1"/>
          </p:cNvSpPr>
          <p:nvPr>
            <p:ph type="title"/>
          </p:nvPr>
        </p:nvSpPr>
        <p:spPr>
          <a:xfrm>
            <a:off x="390525" y="88583"/>
            <a:ext cx="8229600" cy="1143000"/>
          </a:xfrm>
        </p:spPr>
        <p:txBody>
          <a:bodyPr/>
          <a:lstStyle/>
          <a:p>
            <a:r>
              <a:rPr lang="zh-CN" altLang="en-US" b="1" dirty="0"/>
              <a:t>局部最小值 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4955" y="1665605"/>
            <a:ext cx="5737225" cy="402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目标函数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0000FF"/>
                </a:solidFill>
              </a:rPr>
              <a:t>是非凸的（因此不保证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0000FF"/>
                </a:solidFill>
              </a:rPr>
              <a:t>上的坐标下降收敛到全局最小值）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4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没有什么办法能阻止k均值陷入局部极小值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4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我们可以尝试更多随机初始化的点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4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我们可以尝试非局部拆分和合并操作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Ø"/>
            </a:pPr>
            <a:r>
              <a:rPr lang="en-US" altLang="zh-CN" sz="1800" b="1" dirty="0"/>
              <a:t>	</a:t>
            </a:r>
            <a:r>
              <a:rPr lang="zh-CN" altLang="en-US" sz="1800" b="1" dirty="0"/>
              <a:t>同时合并相邻的两个簇</a:t>
            </a:r>
            <a:endParaRPr lang="zh-CN" altLang="en-US" sz="1800" b="1" dirty="0"/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Ø"/>
            </a:pPr>
            <a:r>
              <a:rPr lang="en-US" altLang="zh-CN" sz="1800" b="1" dirty="0"/>
              <a:t>	</a:t>
            </a:r>
            <a:r>
              <a:rPr lang="zh-CN" altLang="en-US" sz="1800" b="1" dirty="0"/>
              <a:t>将一个大的簇分成两个</a:t>
            </a:r>
            <a:endParaRPr lang="zh-CN" altLang="en-US" sz="1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2308860"/>
            <a:ext cx="2607945" cy="1638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2198" y="1971675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一个不好的局部最优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46948" y="1086221"/>
          <a:ext cx="2393238" cy="68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75" name="" r:id="rId2" imgW="1511300" imgH="431800" progId="Equation.3">
                  <p:embed/>
                </p:oleObj>
              </mc:Choice>
              <mc:Fallback>
                <p:oleObj name="" r:id="rId2" imgW="1511300" imgH="431800" progId="Equation.3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948" y="1086221"/>
                        <a:ext cx="2393238" cy="68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K均值算法的性质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3890" y="1616075"/>
            <a:ext cx="6904990" cy="320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 err="1">
                <a:solidFill>
                  <a:srgbClr val="0000FF"/>
                </a:solidFill>
              </a:rPr>
              <a:t>保证在有限次迭代中收敛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每次迭代的训练时间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1. </a:t>
            </a:r>
            <a:r>
              <a:rPr lang="en-US" altLang="zh-CN" sz="2000" b="1" dirty="0" err="1">
                <a:solidFill>
                  <a:schemeClr val="tx1"/>
                </a:solidFill>
              </a:rPr>
              <a:t>将数据点分配到最近的群集中心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</a:rPr>
              <a:t>O(KN)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2. </a:t>
            </a:r>
            <a:r>
              <a:rPr lang="zh-CN" altLang="en-US" sz="2000" b="1" dirty="0">
                <a:solidFill>
                  <a:schemeClr val="tx1"/>
                </a:solidFill>
              </a:rPr>
              <a:t>根据分配的点改变聚类中心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lvl="1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</a:rPr>
              <a:t>O(N)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K均值的局限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7575" y="1944370"/>
            <a:ext cx="7103110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/>
              <a:t>在每⼀次迭代中，每个数据点被分配到⼀个</a:t>
            </a:r>
            <a:r>
              <a:rPr lang="zh-CN" altLang="en-US" sz="2400" b="1" dirty="0">
                <a:solidFill>
                  <a:srgbClr val="FF0000"/>
                </a:solidFill>
              </a:rPr>
              <a:t>唯⼀</a:t>
            </a:r>
            <a:r>
              <a:rPr lang="zh-CN" altLang="en-US" sz="2400" b="1" dirty="0"/>
              <a:t>的聚类中（</a:t>
            </a:r>
            <a:r>
              <a:rPr lang="zh-CN" altLang="en-US" sz="2400" b="1" dirty="0">
                <a:solidFill>
                  <a:srgbClr val="0000FF"/>
                </a:solidFill>
              </a:rPr>
              <a:t>“硬”分配</a:t>
            </a:r>
            <a:r>
              <a:rPr lang="zh-CN" altLang="en-US" sz="2400" b="1" dirty="0"/>
              <a:t>）</a:t>
            </a:r>
            <a:r>
              <a:rPr lang="en-US" altLang="zh-CN" sz="2000" b="1" dirty="0"/>
              <a:t>   </a:t>
            </a:r>
            <a:endParaRPr lang="en-US" altLang="zh-CN" sz="2000" b="1" dirty="0"/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/>
              <a:t>某些点可能到两个聚类中心的距离相等</a:t>
            </a:r>
            <a:endParaRPr lang="zh-CN" altLang="en-US" sz="2400" b="1" dirty="0"/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/>
              <a:t>通过使⽤概率的⽅法，我们得到对数据点聚类的</a:t>
            </a:r>
            <a:r>
              <a:rPr lang="zh-CN" altLang="en-US" sz="2400" b="1" dirty="0">
                <a:solidFill>
                  <a:srgbClr val="FF0000"/>
                </a:solidFill>
              </a:rPr>
              <a:t>“软”分配</a:t>
            </a:r>
            <a:r>
              <a:rPr lang="zh-CN" altLang="en-US" sz="2400" b="1" dirty="0"/>
              <a:t>，它反映出在最合适聚类分配上的不确定性 </a:t>
            </a:r>
            <a:r>
              <a:rPr lang="en-US" altLang="zh-CN" sz="2000" b="1" dirty="0"/>
              <a:t>   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b="1" noProof="1"/>
              <a:t>图像分割和压缩</a:t>
            </a:r>
            <a:endParaRPr lang="zh-CN" altLang="en-US" b="1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7125" y="1584325"/>
            <a:ext cx="7103110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目标：将图像分割成若干的区域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每个区域有⼀个相对相似的视觉外观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或者对应于某个物体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或物体的⼀部分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3429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每个像素是⼀个3维空间中的⼀个点，三维空间由</a:t>
            </a:r>
            <a:r>
              <a:rPr lang="en-US" altLang="zh-CN" sz="2400" b="1" dirty="0">
                <a:solidFill>
                  <a:srgbClr val="0000FF"/>
                </a:solidFill>
              </a:rPr>
              <a:t>{</a:t>
            </a:r>
            <a:r>
              <a:rPr lang="zh-CN" altLang="en-US" sz="2400" b="1" dirty="0">
                <a:solidFill>
                  <a:srgbClr val="FF0000"/>
                </a:solidFill>
              </a:rPr>
              <a:t>红、绿、蓝</a:t>
            </a:r>
            <a:r>
              <a:rPr lang="en-US" altLang="zh-CN" sz="2400" b="1" dirty="0">
                <a:solidFill>
                  <a:srgbClr val="0000FF"/>
                </a:solidFill>
              </a:rPr>
              <a:t>}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</a:rPr>
              <a:t>通道的三个亮度值构成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3429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每个值由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比特</a:t>
            </a:r>
            <a:r>
              <a:rPr lang="zh-CN" altLang="en-US" sz="2400" b="1" dirty="0">
                <a:solidFill>
                  <a:srgbClr val="0000FF"/>
                </a:solidFill>
              </a:rPr>
              <a:t>的精度存储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00FF"/>
                </a:solidFill>
              </a:rPr>
              <a:t>K</a:t>
            </a:r>
            <a:r>
              <a:rPr lang="zh-CN" altLang="en-US" sz="2400" b="1" dirty="0">
                <a:solidFill>
                  <a:srgbClr val="0000FF"/>
                </a:solidFill>
              </a:rPr>
              <a:t>均值聚类与</a:t>
            </a:r>
            <a:r>
              <a:rPr lang="en-US" altLang="zh-CN" sz="2400" b="1" dirty="0">
                <a:solidFill>
                  <a:srgbClr val="0000FF"/>
                </a:solidFill>
              </a:rPr>
              <a:t>K</a:t>
            </a:r>
            <a:r>
              <a:rPr lang="zh-CN" altLang="en-US" sz="2400" b="1" dirty="0">
                <a:solidFill>
                  <a:srgbClr val="0000FF"/>
                </a:solidFill>
              </a:rPr>
              <a:t>个颜色的调色板一起使用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该方法没有考虑不同像素的空间上的近似性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30676"/>
            <a:ext cx="8229600" cy="1143000"/>
          </a:xfrm>
        </p:spPr>
        <p:txBody>
          <a:bodyPr/>
          <a:lstStyle/>
          <a:p>
            <a:r>
              <a:rPr lang="zh-CN" altLang="en-US" b="1" dirty="0"/>
              <a:t>K均值用于图像分割</a:t>
            </a:r>
            <a:endParaRPr lang="zh-CN" altLang="en-US" b="1" dirty="0"/>
          </a:p>
        </p:txBody>
      </p:sp>
      <p:graphicFrame>
        <p:nvGraphicFramePr>
          <p:cNvPr id="29698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85763" y="1417638"/>
          <a:ext cx="7723187" cy="508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7" name="" r:id="rId1" imgW="7086600" imgH="4667250" progId="PBrush">
                  <p:embed/>
                </p:oleObj>
              </mc:Choice>
              <mc:Fallback>
                <p:oleObj name="" r:id="rId1" imgW="7086600" imgH="4667250" progId="PBrush">
                  <p:embed/>
                  <p:pic>
                    <p:nvPicPr>
                      <p:cNvPr id="0" name="内容占位符 3" descr="image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1417638"/>
                        <a:ext cx="7723187" cy="5087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文本框 2"/>
          <p:cNvSpPr txBox="1">
            <a:spLocks noChangeArrowheads="1"/>
          </p:cNvSpPr>
          <p:nvPr/>
        </p:nvSpPr>
        <p:spPr bwMode="auto">
          <a:xfrm>
            <a:off x="1847850" y="6175375"/>
            <a:ext cx="5533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b="1" dirty="0"/>
              <a:t>选择2、3和10种颜色对彩色图像进行编码的两个示例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 noChangeArrowheads="1"/>
          </p:cNvSpPr>
          <p:nvPr>
            <p:ph type="title"/>
          </p:nvPr>
        </p:nvSpPr>
        <p:spPr>
          <a:xfrm>
            <a:off x="518748" y="-354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sym typeface="宋体" panose="02010600030101010101" pitchFamily="2" charset="-122"/>
              </a:rPr>
              <a:t>K均值用于数据压缩</a:t>
            </a:r>
            <a:endParaRPr lang="zh-CN" altLang="en-US" sz="4000" b="1" dirty="0">
              <a:sym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748" y="6356350"/>
            <a:ext cx="2133600" cy="365125"/>
          </a:xfrm>
        </p:spPr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8748" y="865551"/>
            <a:ext cx="8625252" cy="6054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无损数据压缩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/>
              <a:t>能够从压缩的表⽰中精确地重建原始数据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有损数据压缩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/>
              <a:t>接受重建过程中出现的⼀些错误</a:t>
            </a:r>
            <a:endParaRPr lang="zh-CN" altLang="en-US" sz="2000" b="1" dirty="0"/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00FF"/>
                </a:solidFill>
              </a:rPr>
              <a:t>K-Means</a:t>
            </a:r>
            <a:r>
              <a:rPr lang="zh-CN" altLang="en-US" sz="2400" b="1" dirty="0">
                <a:solidFill>
                  <a:srgbClr val="0000FF"/>
                </a:solidFill>
              </a:rPr>
              <a:t>应用于有损数据压缩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个数据点中的每⼀个，只存储它被分配的聚类种类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k，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log2K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同时存储了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个聚类中⼼      的值，其中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24K=3*8K</a:t>
            </a:r>
            <a:endParaRPr lang="en-US" altLang="zh-C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每个数据点都根据它最近的中心       确定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首先找到最近的     ，然后存储标签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而不是原始的数据向量，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SzPct val="50000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这个框架被称为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向量量子化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（vector quantization）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      被称为编码书向量（code-book vector）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数据压缩完成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l">
              <a:buClrTx/>
              <a:buSzPct val="5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假设原始图像有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个像素，直接传递整幅图像需要24N⽐特。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l">
              <a:buClrTx/>
              <a:buSzPct val="5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传递压缩图像所需的⽐特总数为24K + N log2 K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l">
              <a:buClrTx/>
              <a:buSzPct val="5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时，压缩为原来的比例分别为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8%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17%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4666" y="3582551"/>
            <a:ext cx="315871" cy="28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420" y="3980203"/>
            <a:ext cx="315871" cy="28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362" y="5165430"/>
            <a:ext cx="315871" cy="28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8268" y="4381580"/>
            <a:ext cx="315871" cy="28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-3111"/>
            <a:ext cx="8229600" cy="1143000"/>
          </a:xfrm>
        </p:spPr>
        <p:txBody>
          <a:bodyPr/>
          <a:lstStyle/>
          <a:p>
            <a:r>
              <a:rPr lang="zh-CN" altLang="en-US" b="1" dirty="0"/>
              <a:t>示例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984228"/>
            <a:ext cx="7566660" cy="1996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311015"/>
            <a:ext cx="7545070" cy="1572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050" y="3125494"/>
            <a:ext cx="65970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把上图中的人物归类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00FF"/>
                </a:solidFill>
              </a:rPr>
              <a:t>根据衣服样式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00FF"/>
                </a:solidFill>
              </a:rPr>
              <a:t>根据性别，年龄等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804" y="6156960"/>
            <a:ext cx="6631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0000FF"/>
                </a:solidFill>
              </a:rPr>
              <a:t>检测视频中的移动目标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30148" y="839621"/>
            <a:ext cx="7019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-apple-system"/>
              </a:rPr>
              <a:t>给定一系列数据，训练出一个能描述这些数据规律的模型？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74869" y="289192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前景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是指在假设背景为静止的情况下，任何有意义的运动物体。建模的基本思想是从当前帧中提取前景，其目的是使背景更接近当前</a:t>
            </a:r>
            <a:r>
              <a:rPr lang="zh-CN" altLang="en-US" b="1" dirty="0">
                <a:solidFill>
                  <a:srgbClr val="136EC2"/>
                </a:solidFill>
                <a:latin typeface="Helvetica Neue"/>
                <a:hlinkClick r:id="rId3"/>
              </a:rPr>
              <a:t>视频帧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的背景。即利用当前帧和视频序列中的当前背景帧进行</a:t>
            </a:r>
            <a:r>
              <a:rPr lang="zh-CN" altLang="en-US" b="1" dirty="0">
                <a:solidFill>
                  <a:srgbClr val="136EC2"/>
                </a:solidFill>
                <a:latin typeface="Helvetica Neue"/>
                <a:hlinkClick r:id="rId4"/>
              </a:rPr>
              <a:t>加权平均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来更新背景。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703360" y="6110605"/>
            <a:ext cx="444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高斯混合模型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  <a:hlinkClick r:id="rId5"/>
              </a:rPr>
              <a:t>GMM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Helvetica Neue"/>
              </a:rPr>
              <a:t>Gaussian mixture model)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是建模最为成功的方法之一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混合高斯模型与期望最大</a:t>
            </a:r>
            <a:endParaRPr lang="en-US" altLang="zh-CN" b="1" noProof="1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混合高斯模型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最大似然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⽤于⾼斯混合模型的</a:t>
            </a:r>
            <a:r>
              <a:rPr lang="en-US" altLang="zh-CN" b="1" noProof="1">
                <a:latin typeface="+mn-ea"/>
              </a:rPr>
              <a:t>EM</a:t>
            </a:r>
            <a:endParaRPr lang="en-US" altLang="zh-CN" b="1" noProof="1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混合高斯模型与期望最大</a:t>
            </a:r>
            <a:endParaRPr lang="en-US" altLang="zh-CN" b="1" noProof="1"/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  <a:latin typeface="+mn-ea"/>
              </a:rPr>
              <a:t>混合高斯模型</a:t>
            </a:r>
            <a:endParaRPr lang="en-US" altLang="zh-CN" b="1" noProof="1">
              <a:solidFill>
                <a:srgbClr val="0000FF"/>
              </a:solidFill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最大似然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⽤于⾼斯混合模型的</a:t>
            </a:r>
            <a:r>
              <a:rPr lang="en-US" altLang="zh-CN" b="1" noProof="1">
                <a:latin typeface="+mn-ea"/>
              </a:rPr>
              <a:t>EM</a:t>
            </a:r>
            <a:endParaRPr lang="en-US" altLang="zh-CN" b="1" noProof="1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单高斯模型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720" y="1071546"/>
            <a:ext cx="5072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一维高斯分布的概率密度函数如下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8992" y="1428736"/>
            <a:ext cx="40100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357430"/>
            <a:ext cx="772807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二维高斯模型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8596" y="1214422"/>
            <a:ext cx="8334403" cy="527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二维高斯模型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71539" y="928670"/>
            <a:ext cx="6572296" cy="500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428728" y="6000768"/>
            <a:ext cx="657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服从二维高斯分布的数据主要集中在一个椭圆内部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服从三维的数据集中在一个椭球内部</a:t>
            </a:r>
            <a:r>
              <a:rPr lang="en-US" altLang="zh-CN" b="1" dirty="0">
                <a:solidFill>
                  <a:srgbClr val="FF0000"/>
                </a:solidFill>
              </a:rPr>
              <a:t>……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6005"/>
            <a:ext cx="8229600" cy="1143000"/>
          </a:xfrm>
        </p:spPr>
        <p:txBody>
          <a:bodyPr/>
          <a:lstStyle/>
          <a:p>
            <a:r>
              <a:rPr lang="zh-CN" altLang="en-US" b="1" dirty="0"/>
              <a:t>混合高斯模型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7158" y="1071546"/>
            <a:ext cx="4318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为什么要有混合高斯模型</a:t>
            </a:r>
            <a:r>
              <a:rPr lang="en-US" altLang="zh-CN" sz="2800" b="1" dirty="0">
                <a:solidFill>
                  <a:srgbClr val="FF0000"/>
                </a:solidFill>
              </a:rPr>
              <a:t>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" y="1714488"/>
            <a:ext cx="439155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968" y="1714489"/>
            <a:ext cx="4380032" cy="335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571472" y="5000636"/>
            <a:ext cx="77867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越靠近椭圆的中心样本出现的概率越大，这是由概率密度函数决定的，</a:t>
            </a:r>
            <a:endParaRPr lang="en-US" altLang="zh-CN" sz="2800" b="1" dirty="0"/>
          </a:p>
          <a:p>
            <a:r>
              <a:rPr lang="zh-CN" altLang="en-US" sz="2800" b="1" dirty="0"/>
              <a:t>但是这个</a:t>
            </a:r>
            <a:r>
              <a:rPr lang="zh-CN" altLang="en-US" sz="2800" b="1" dirty="0">
                <a:solidFill>
                  <a:srgbClr val="FF0000"/>
                </a:solidFill>
              </a:rPr>
              <a:t>单高斯分布</a:t>
            </a:r>
            <a:r>
              <a:rPr lang="zh-CN" altLang="en-US" sz="2800" b="1" dirty="0"/>
              <a:t>的椭圆中心的样本量极少，</a:t>
            </a:r>
            <a:r>
              <a:rPr lang="zh-CN" altLang="en-US" sz="2800" b="1" dirty="0">
                <a:solidFill>
                  <a:srgbClr val="FF0000"/>
                </a:solidFill>
              </a:rPr>
              <a:t>不合理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混合高斯模型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740065" y="1233693"/>
            <a:ext cx="440393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07520"/>
            <a:ext cx="439155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446702" y="4768216"/>
            <a:ext cx="82153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求解两个或多个高斯模型，并通过一定的权重将其高斯模型融合成一个模型，即最终的</a:t>
            </a:r>
            <a:r>
              <a:rPr lang="zh-CN" altLang="en-US" sz="2800" b="1" dirty="0">
                <a:solidFill>
                  <a:srgbClr val="FF0000"/>
                </a:solidFill>
              </a:rPr>
              <a:t>混合高斯模型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6735" y="5853995"/>
            <a:ext cx="8430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高斯混合模型就是用高斯</a:t>
            </a:r>
            <a:r>
              <a:rPr lang="zh-CN" altLang="en-US" b="1" dirty="0">
                <a:solidFill>
                  <a:srgbClr val="136EC2"/>
                </a:solidFill>
                <a:latin typeface="Helvetica Neue"/>
                <a:hlinkClick r:id="rId3"/>
              </a:rPr>
              <a:t>概率密度函数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（</a:t>
            </a:r>
            <a:r>
              <a:rPr lang="zh-CN" altLang="en-US" b="1" dirty="0">
                <a:solidFill>
                  <a:srgbClr val="136EC2"/>
                </a:solidFill>
                <a:latin typeface="Helvetica Neue"/>
                <a:hlinkClick r:id="rId4"/>
              </a:rPr>
              <a:t>正态分布曲线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）精确地量化事物，它是一个将事物分解为若干的基于高斯概率密度函数（</a:t>
            </a:r>
            <a:r>
              <a:rPr lang="zh-CN" altLang="en-US" b="1" dirty="0">
                <a:solidFill>
                  <a:srgbClr val="136EC2"/>
                </a:solidFill>
                <a:latin typeface="Helvetica Neue"/>
                <a:hlinkClick r:id="rId4"/>
              </a:rPr>
              <a:t>正态分布曲线</a:t>
            </a:r>
            <a:r>
              <a:rPr lang="zh-CN" altLang="en-US" b="1" dirty="0">
                <a:solidFill>
                  <a:srgbClr val="333333"/>
                </a:solidFill>
                <a:latin typeface="Helvetica Neue"/>
              </a:rPr>
              <a:t>）形成的模型。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-15058"/>
            <a:ext cx="8229600" cy="1143000"/>
          </a:xfrm>
        </p:spPr>
        <p:txBody>
          <a:bodyPr/>
          <a:lstStyle/>
          <a:p>
            <a:r>
              <a:rPr lang="zh-CN" altLang="en-US" b="1" dirty="0"/>
              <a:t>高斯混合模型 (GMM)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7158" y="1214422"/>
            <a:ext cx="7103110" cy="30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一维高斯混合模型能表示成如下分布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其中混合系数 满足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662" y="2000240"/>
            <a:ext cx="3932416" cy="10001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6477" y="1375404"/>
            <a:ext cx="2699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⾼斯混合概率分布可以写成⾼斯分布的线性叠加的形式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4414" y="5314533"/>
            <a:ext cx="6643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某个混合高斯模型融合的高斯</a:t>
            </a:r>
            <a:r>
              <a:rPr lang="zh-CN" altLang="en-US" sz="2400" b="1" dirty="0">
                <a:solidFill>
                  <a:srgbClr val="0000FF"/>
                </a:solidFill>
              </a:rPr>
              <a:t>模型个数足够多</a:t>
            </a:r>
            <a:r>
              <a:rPr lang="zh-CN" altLang="en-US" sz="2400" b="1" dirty="0"/>
              <a:t>，它们之间的</a:t>
            </a:r>
            <a:r>
              <a:rPr lang="zh-CN" altLang="en-US" sz="2400" b="1" dirty="0">
                <a:solidFill>
                  <a:srgbClr val="0000FF"/>
                </a:solidFill>
              </a:rPr>
              <a:t>权重</a:t>
            </a:r>
            <a:r>
              <a:rPr lang="zh-CN" altLang="en-US" sz="2400" b="1" dirty="0"/>
              <a:t>设定得</a:t>
            </a:r>
            <a:r>
              <a:rPr lang="zh-CN" altLang="en-US" sz="2400" b="1" dirty="0">
                <a:solidFill>
                  <a:srgbClr val="0000FF"/>
                </a:solidFill>
              </a:rPr>
              <a:t>足够合理</a:t>
            </a:r>
            <a:r>
              <a:rPr lang="zh-CN" altLang="en-US" sz="2400" b="1" dirty="0"/>
              <a:t>，</a:t>
            </a:r>
            <a:endParaRPr lang="en-US" altLang="zh-CN" sz="2400" b="1" dirty="0"/>
          </a:p>
          <a:p>
            <a:r>
              <a:rPr lang="zh-CN" altLang="en-US" sz="2400" b="1" dirty="0"/>
              <a:t>这个混合模型</a:t>
            </a:r>
            <a:r>
              <a:rPr lang="zh-CN" altLang="en-US" sz="2400" b="1" dirty="0">
                <a:solidFill>
                  <a:srgbClr val="0000FF"/>
                </a:solidFill>
              </a:rPr>
              <a:t>可以拟合任意分布的样本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3214686"/>
            <a:ext cx="1643074" cy="193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一维高斯混合函数的边缘分布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对象 2">
            <a:hlinkClick r:id="" action="ppaction://ole?verb=0"/>
          </p:cNvPr>
          <p:cNvGraphicFramePr/>
          <p:nvPr/>
        </p:nvGraphicFramePr>
        <p:xfrm>
          <a:off x="714349" y="1357299"/>
          <a:ext cx="3325840" cy="955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9" name="Equation" r:id="rId1" imgW="40233600" imgH="10363200" progId="Equation.DSMT4">
                  <p:embed/>
                </p:oleObj>
              </mc:Choice>
              <mc:Fallback>
                <p:oleObj name="Equation" r:id="rId1" imgW="40233600" imgH="10363200" progId="Equation.DSMT4">
                  <p:embed/>
                  <p:pic>
                    <p:nvPicPr>
                      <p:cNvPr id="0" name="Picture 1" descr="image47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49" y="1357299"/>
                        <a:ext cx="3325840" cy="9556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881" y="1520825"/>
            <a:ext cx="3987165" cy="269303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268220" y="2060575"/>
            <a:ext cx="0" cy="720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889760" y="2844165"/>
            <a:ext cx="121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混合系数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 rot="16200000">
            <a:off x="3084830" y="1569720"/>
            <a:ext cx="308610" cy="1289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01620" y="2369185"/>
            <a:ext cx="155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组成成分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6380" y="4357694"/>
            <a:ext cx="2699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⾼斯混合概率分布可以写成⾼斯分布的线性叠加的形式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3571876"/>
            <a:ext cx="1785950" cy="209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二维高斯混合函数的边缘分布</a:t>
            </a:r>
            <a:endParaRPr lang="zh-CN" altLang="zh-CN" b="1" dirty="0">
              <a:sym typeface="宋体" panose="02010600030101010101" pitchFamily="2" charset="-122"/>
            </a:endParaRPr>
          </a:p>
        </p:txBody>
      </p:sp>
      <p:graphicFrame>
        <p:nvGraphicFramePr>
          <p:cNvPr id="34818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936625" y="1562100"/>
          <a:ext cx="7285038" cy="486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3" name="" r:id="rId1" imgW="7019925" imgH="4686300" progId="PBrush">
                  <p:embed/>
                </p:oleObj>
              </mc:Choice>
              <mc:Fallback>
                <p:oleObj name="" r:id="rId1" imgW="7019925" imgH="4686300" progId="PBrush">
                  <p:embed/>
                  <p:pic>
                    <p:nvPicPr>
                      <p:cNvPr id="0" name="内容占位符 3" descr="image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562100"/>
                        <a:ext cx="7285038" cy="486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731" y="1844868"/>
            <a:ext cx="6748527" cy="20884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1415" y="1125220"/>
            <a:ext cx="71348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/>
              <a:t>基本思想：</a:t>
            </a:r>
            <a:r>
              <a:rPr lang="zh-CN" altLang="en-US" sz="2400" b="1" dirty="0">
                <a:solidFill>
                  <a:srgbClr val="FF0000"/>
                </a:solidFill>
              </a:rPr>
              <a:t>将相似的实例分组在一起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/>
              <a:t>例子：</a:t>
            </a:r>
            <a:r>
              <a:rPr lang="en-US" altLang="zh-CN" sz="2400" b="1" dirty="0"/>
              <a:t>2D </a:t>
            </a:r>
            <a:r>
              <a:rPr lang="zh-CN" altLang="en-US" sz="2400" b="1" dirty="0"/>
              <a:t>点的模式</a:t>
            </a:r>
            <a:endParaRPr lang="zh-CN" altLang="en-US" sz="2400" b="1" dirty="0"/>
          </a:p>
        </p:txBody>
      </p:sp>
      <p:sp>
        <p:nvSpPr>
          <p:cNvPr id="8193" name="标题 1"/>
          <p:cNvSpPr>
            <a:spLocks noGrp="1" noChangeArrowheads="1"/>
          </p:cNvSpPr>
          <p:nvPr>
            <p:ph type="title"/>
          </p:nvPr>
        </p:nvSpPr>
        <p:spPr>
          <a:xfrm>
            <a:off x="396875" y="93663"/>
            <a:ext cx="8229600" cy="1143000"/>
          </a:xfrm>
        </p:spPr>
        <p:txBody>
          <a:bodyPr/>
          <a:lstStyle/>
          <a:p>
            <a:r>
              <a:rPr lang="zh-CN" altLang="en-US" b="1" dirty="0"/>
              <a:t>聚类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61415" y="4089400"/>
            <a:ext cx="465709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“</a:t>
            </a:r>
            <a:r>
              <a:rPr lang="zh-CN" altLang="en-US" sz="2400" b="1" dirty="0"/>
              <a:t>相似</a:t>
            </a:r>
            <a:r>
              <a:rPr lang="en-US" altLang="zh-CN" sz="2400" b="1" dirty="0"/>
              <a:t>”</a:t>
            </a:r>
            <a:r>
              <a:rPr lang="zh-CN" altLang="en-US" sz="2400" b="1" dirty="0"/>
              <a:t>是什么意思？</a:t>
            </a:r>
            <a:endParaRPr lang="en-US" altLang="zh-CN" sz="2400" b="1" dirty="0"/>
          </a:p>
          <a:p>
            <a:pPr>
              <a:lnSpc>
                <a:spcPct val="120000"/>
              </a:lnSpc>
            </a:pPr>
            <a:r>
              <a:rPr lang="zh-CN" altLang="en-US" sz="2000" b="1" dirty="0"/>
              <a:t>一种选择：欧式距离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161415" y="5579873"/>
            <a:ext cx="6548120" cy="8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SzPct val="50000"/>
            </a:pPr>
            <a:r>
              <a:rPr lang="zh-CN" altLang="en-US" sz="2000" b="1" dirty="0"/>
              <a:t>聚类结果在很大程度上取决于待聚类点之间的</a:t>
            </a:r>
            <a:r>
              <a:rPr lang="zh-CN" altLang="en-US" sz="2000" b="1" dirty="0">
                <a:solidFill>
                  <a:srgbClr val="FF0000"/>
                </a:solidFill>
              </a:rPr>
              <a:t>相似性（或距离）度量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/>
          <p:nvPr/>
        </p:nvGraphicFramePr>
        <p:xfrm>
          <a:off x="3714744" y="4857760"/>
          <a:ext cx="2571768" cy="591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" name="" r:id="rId2" imgW="28956000" imgH="6705600" progId="Equation.3">
                  <p:embed/>
                </p:oleObj>
              </mc:Choice>
              <mc:Fallback>
                <p:oleObj name="" r:id="rId2" imgW="28956000" imgH="6705600" progId="Equation.3">
                  <p:embed/>
                  <p:pic>
                    <p:nvPicPr>
                      <p:cNvPr id="0" name="Picture 1" descr="image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4" y="4857760"/>
                        <a:ext cx="2571768" cy="591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GMMs 和隐变量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05550"/>
            <a:ext cx="2133600" cy="365125"/>
          </a:xfrm>
        </p:spPr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35679" y="2184089"/>
            <a:ext cx="710311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个高斯分布的线性叠加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引入一个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维的二值随机变量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1-of-K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表示（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向量）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                            ，其中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个可能的状态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0073" y="2678647"/>
            <a:ext cx="3455110" cy="964667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0"/>
          </p:cNvPr>
          <p:cNvGraphicFramePr/>
          <p:nvPr/>
        </p:nvGraphicFramePr>
        <p:xfrm>
          <a:off x="3659704" y="4531696"/>
          <a:ext cx="1440815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2" name="" r:id="rId2" imgW="17983200" imgH="5181600" progId="Equation.3">
                  <p:embed/>
                </p:oleObj>
              </mc:Choice>
              <mc:Fallback>
                <p:oleObj name="" r:id="rId2" imgW="17983200" imgH="5181600" progId="Equation.3">
                  <p:embed/>
                  <p:pic>
                    <p:nvPicPr>
                      <p:cNvPr id="0" name="图片 5121" descr="image5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704" y="4531696"/>
                        <a:ext cx="1440815" cy="41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3286116" y="5286388"/>
          <a:ext cx="3214710" cy="690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" name="" r:id="rId4" imgW="34137600" imgH="8229600" progId="Equation.3">
                  <p:embed/>
                </p:oleObj>
              </mc:Choice>
              <mc:Fallback>
                <p:oleObj name="" r:id="rId4" imgW="34137600" imgH="8229600" progId="Equation.3">
                  <p:embed/>
                  <p:pic>
                    <p:nvPicPr>
                      <p:cNvPr id="0" name="Picture 1" descr="image5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5286388"/>
                        <a:ext cx="3214710" cy="6905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8596" y="1016710"/>
            <a:ext cx="6715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引入离散</a:t>
            </a:r>
            <a:r>
              <a:rPr lang="zh-CN" altLang="en-US" sz="2400" b="1" dirty="0">
                <a:solidFill>
                  <a:srgbClr val="FF0000"/>
                </a:solidFill>
              </a:rPr>
              <a:t>潜在变量</a:t>
            </a:r>
            <a:r>
              <a:rPr lang="en-US" altLang="zh-CN" sz="2400" b="1" dirty="0">
                <a:solidFill>
                  <a:srgbClr val="FF0000"/>
                </a:solidFill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</a:rPr>
              <a:t>隐变量</a:t>
            </a:r>
            <a:r>
              <a:rPr lang="en-US" altLang="zh-CN" sz="2400" b="1" dirty="0">
                <a:solidFill>
                  <a:srgbClr val="FF0000"/>
                </a:solidFill>
              </a:rPr>
              <a:t>z</a:t>
            </a:r>
            <a:r>
              <a:rPr lang="zh-CN" altLang="en-US" sz="2400" b="1" dirty="0">
                <a:solidFill>
                  <a:srgbClr val="0000FF"/>
                </a:solidFill>
              </a:rPr>
              <a:t>来描述⾼斯混合模型，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400" b="1" dirty="0">
                <a:solidFill>
                  <a:srgbClr val="0000FF"/>
                </a:solidFill>
              </a:rPr>
              <a:t>更深刻地认识这个重要的分布，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400" b="1" dirty="0">
                <a:solidFill>
                  <a:srgbClr val="0000FF"/>
                </a:solidFill>
              </a:rPr>
              <a:t>开始了解期望最⼤化算法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 noChangeArrowheads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确定边缘概率分布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p(z)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5054" y="1417955"/>
            <a:ext cx="7640350" cy="485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将概率与每个组件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相关联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z的边缘概率分布根据混合系数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进⾏赋值，即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由于z使用了“1-of-K”表示方法，因此也可以写成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当有一个分量时，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当有两个分量时，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9865" y="2375536"/>
            <a:ext cx="2249683" cy="4286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8" y="4143380"/>
            <a:ext cx="2202567" cy="1156727"/>
          </a:xfrm>
          <a:prstGeom prst="rect">
            <a:avLst/>
          </a:prstGeom>
        </p:spPr>
      </p:pic>
      <p:graphicFrame>
        <p:nvGraphicFramePr>
          <p:cNvPr id="13" name="对象 12">
            <a:hlinkClick r:id="" action="ppaction://ole?verb=0"/>
          </p:cNvPr>
          <p:cNvGraphicFramePr/>
          <p:nvPr/>
        </p:nvGraphicFramePr>
        <p:xfrm>
          <a:off x="3428992" y="2928935"/>
          <a:ext cx="2571768" cy="60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0" name="" r:id="rId3" imgW="35356800" imgH="8229600" progId="Equation.3">
                  <p:embed/>
                </p:oleObj>
              </mc:Choice>
              <mc:Fallback>
                <p:oleObj name="" r:id="rId3" imgW="35356800" imgH="8229600" progId="Equation.3">
                  <p:embed/>
                  <p:pic>
                    <p:nvPicPr>
                      <p:cNvPr id="0" name="Picture 1" descr="image6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92" y="2928935"/>
                        <a:ext cx="2571768" cy="6015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/>
          <p:nvPr/>
        </p:nvGraphicFramePr>
        <p:xfrm>
          <a:off x="4037964" y="5357826"/>
          <a:ext cx="1319853" cy="48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1" name="" r:id="rId5" imgW="17373600" imgH="5791200" progId="Equation.3">
                  <p:embed/>
                </p:oleObj>
              </mc:Choice>
              <mc:Fallback>
                <p:oleObj name="" r:id="rId5" imgW="17373600" imgH="5791200" progId="Equation.3">
                  <p:embed/>
                  <p:pic>
                    <p:nvPicPr>
                      <p:cNvPr id="0" name="Picture 3" descr="image7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964" y="5357826"/>
                        <a:ext cx="1319853" cy="4876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/>
          <p:nvPr/>
        </p:nvGraphicFramePr>
        <p:xfrm>
          <a:off x="4037648" y="5781416"/>
          <a:ext cx="1963112" cy="50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2" name="" r:id="rId7" imgW="27736800" imgH="5791200" progId="Equation.3">
                  <p:embed/>
                </p:oleObj>
              </mc:Choice>
              <mc:Fallback>
                <p:oleObj name="" r:id="rId7" imgW="27736800" imgH="5791200" progId="Equation.3">
                  <p:embed/>
                  <p:pic>
                    <p:nvPicPr>
                      <p:cNvPr id="0" name="Picture 4" descr="image7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7648" y="5781416"/>
                        <a:ext cx="1963112" cy="505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 noChangeArrowheads="1"/>
          </p:cNvSpPr>
          <p:nvPr>
            <p:ph type="title"/>
          </p:nvPr>
        </p:nvSpPr>
        <p:spPr>
          <a:xfrm>
            <a:off x="142844" y="142852"/>
            <a:ext cx="8229600" cy="1143000"/>
          </a:xfrm>
        </p:spPr>
        <p:txBody>
          <a:bodyPr/>
          <a:lstStyle/>
          <a:p>
            <a:r>
              <a:rPr lang="zh-CN" altLang="en-US" b="1" dirty="0"/>
              <a:t>确定条件概率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x|z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b="1" dirty="0"/>
              <a:t>    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0034" y="1417955"/>
            <a:ext cx="8501121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给定z的⼀个特定的值，x的条件概率分布是⼀个高斯分布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r>
              <a:rPr lang="zh-CN" altLang="en-US" sz="2400" b="1" dirty="0">
                <a:solidFill>
                  <a:srgbClr val="0000FF"/>
                </a:solidFill>
              </a:rPr>
              <a:t>条件概率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x|z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可以写成如下形式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670" y="2071678"/>
            <a:ext cx="5072098" cy="582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3571876"/>
            <a:ext cx="4429156" cy="10080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85852" y="5214950"/>
            <a:ext cx="6215106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由于指数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，除一个乘积项外其余的都等于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76620" y="59956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联合分布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00100" y="1214422"/>
            <a:ext cx="6333197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定义隐变量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和观测变量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联合分布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p(x, z)=p(z)p(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x|z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SzPct val="50000"/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为观测变量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为隐变量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p(z)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为边缘分布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x|z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为条件分布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000496" y="4357694"/>
            <a:ext cx="16287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4929198"/>
            <a:ext cx="3180688" cy="48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 noChangeArrowheads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边缘概率分布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p(x)</a:t>
            </a:r>
            <a:r>
              <a:rPr lang="zh-CN" altLang="en-US" b="1" dirty="0"/>
              <a:t> 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8662" y="1071546"/>
            <a:ext cx="64458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联合分布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p(x, z)=p(z)p(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x|z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因此x的边缘概率分布可以通过将联合概率分布对所有可能的z求和的方式得到，即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的分布是高斯混合模型的标准形式 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7290" y="5429264"/>
            <a:ext cx="685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对联合概率分布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p(x, z)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⽽不是对边缘概率分布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操作，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这会产⽣极⼤的计算上的简化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14546" y="2500306"/>
            <a:ext cx="4000528" cy="242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3498438"/>
            <a:ext cx="1571636" cy="58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3" y="1646058"/>
            <a:ext cx="1458167" cy="765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71" y="2482541"/>
            <a:ext cx="2966120" cy="6750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 noChangeArrowheads="1"/>
          </p:cNvSpPr>
          <p:nvPr>
            <p:ph type="title"/>
          </p:nvPr>
        </p:nvSpPr>
        <p:spPr>
          <a:xfrm>
            <a:off x="77788" y="0"/>
            <a:ext cx="9066212" cy="1143000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另一个条件概率</a:t>
            </a:r>
            <a:r>
              <a:rPr lang="zh-CN" altLang="en-US" b="1" dirty="0"/>
              <a:t> (Responsibility)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5786" y="1164134"/>
            <a:ext cx="757557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另一个起重要作用的是给定x的条件下，z的条件概率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z|x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表示概率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=1|x)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由贝叶斯定理得到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我们将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=1)=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看成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先验概率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=1|x)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看成观测到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后验概率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也可以被看做分量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k对于“解释”观测值x的“</a:t>
            </a:r>
            <a:r>
              <a:rPr lang="en-US" altLang="zh-CN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责任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”（responsibility）</a:t>
            </a:r>
            <a:r>
              <a:rPr lang="zh-CN" altLang="en-US" sz="2000" b="1" dirty="0">
                <a:solidFill>
                  <a:srgbClr val="0000FF"/>
                </a:solidFill>
              </a:rPr>
              <a:t>贡献或权重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14744" y="2857496"/>
            <a:ext cx="4786346" cy="214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ym typeface="+mn-ea"/>
              </a:rPr>
              <a:t>“</a:t>
            </a:r>
            <a:r>
              <a:rPr lang="zh-CN" altLang="en-US" b="1" dirty="0">
                <a:sym typeface="+mn-ea"/>
              </a:rPr>
              <a:t>责任</a:t>
            </a:r>
            <a:r>
              <a:rPr lang="en-US" altLang="zh-CN" b="1" dirty="0">
                <a:sym typeface="+mn-ea"/>
              </a:rPr>
              <a:t>”</a:t>
            </a:r>
            <a:r>
              <a:rPr lang="zh-CN" altLang="en-US" b="1" dirty="0">
                <a:sym typeface="+mn-ea"/>
              </a:rPr>
              <a:t>的描述</a:t>
            </a:r>
            <a:endParaRPr lang="zh-CN" altLang="en-US" b="1" dirty="0">
              <a:sym typeface="+mn-ea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69987" y="5557411"/>
          <a:ext cx="99377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2" name="" r:id="rId1" imgW="752475" imgH="266700" progId="PBrush">
                  <p:embed/>
                </p:oleObj>
              </mc:Choice>
              <mc:Fallback>
                <p:oleObj name="" r:id="rId1" imgW="752475" imgH="2667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87" y="5557411"/>
                        <a:ext cx="993775" cy="365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339203" y="5528285"/>
          <a:ext cx="74676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3" name="" r:id="rId3" imgW="561975" imgH="304800" progId="PBrush">
                  <p:embed/>
                </p:oleObj>
              </mc:Choice>
              <mc:Fallback>
                <p:oleObj name="" r:id="rId3" imgW="561975" imgH="304800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9203" y="5528285"/>
                        <a:ext cx="74676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2016" y="589938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818FA"/>
                </a:solidFill>
              </a:rPr>
              <a:t>联合分布中取样</a:t>
            </a:r>
            <a:endParaRPr lang="zh-CN" altLang="en-US" b="1" dirty="0">
              <a:solidFill>
                <a:srgbClr val="4818F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3755" y="588944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818FA"/>
                </a:solidFill>
              </a:rPr>
              <a:t>边缘分布中取样</a:t>
            </a:r>
            <a:endParaRPr lang="zh-CN" altLang="en-US" b="1" dirty="0">
              <a:solidFill>
                <a:srgbClr val="4818FA"/>
              </a:solidFill>
            </a:endParaRPr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1296574"/>
            <a:ext cx="8905656" cy="414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04248" y="549004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4818FA"/>
                </a:solidFill>
              </a:rPr>
              <a:t>后验分布中取样</a:t>
            </a:r>
            <a:endParaRPr lang="zh-CN" altLang="en-US" b="1" dirty="0">
              <a:solidFill>
                <a:srgbClr val="4818FA"/>
              </a:solidFill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0947" y="5805264"/>
            <a:ext cx="3643053" cy="98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7524" name="内容占位符 3" descr="image50"/>
          <p:cNvGraphicFramePr>
            <a:graphicFrameLocks noChangeAspect="1"/>
          </p:cNvGraphicFramePr>
          <p:nvPr/>
        </p:nvGraphicFramePr>
        <p:xfrm>
          <a:off x="0" y="0"/>
          <a:ext cx="2506655" cy="167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4" name="" r:id="rId7" imgW="7019925" imgH="4686300" progId="PBrush">
                  <p:embed/>
                </p:oleObj>
              </mc:Choice>
              <mc:Fallback>
                <p:oleObj name="" r:id="rId7" imgW="7019925" imgH="4686300" progId="PBrush">
                  <p:embed/>
                  <p:pic>
                    <p:nvPicPr>
                      <p:cNvPr id="0" name="内容占位符 3" descr="image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506655" cy="16736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96250" y="3861048"/>
            <a:ext cx="229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818FA"/>
                </a:solidFill>
              </a:defRPr>
            </a:lvl1pPr>
          </a:lstStyle>
          <a:p>
            <a:r>
              <a:rPr lang="zh-CN" altLang="en-US" dirty="0"/>
              <a:t>不同高斯，不同颜色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694499" y="3869286"/>
            <a:ext cx="229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818FA"/>
                </a:solidFill>
              </a:defRPr>
            </a:lvl1pPr>
          </a:lstStyle>
          <a:p>
            <a:r>
              <a:rPr lang="zh-CN" altLang="en-US" dirty="0"/>
              <a:t>不考虑</a:t>
            </a:r>
            <a:r>
              <a:rPr lang="en-US" altLang="zh-CN" dirty="0"/>
              <a:t>z</a:t>
            </a:r>
            <a:r>
              <a:rPr lang="zh-CN" altLang="en-US" dirty="0"/>
              <a:t>，颜色一样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68352" y="3870221"/>
            <a:ext cx="178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818FA"/>
                </a:solidFill>
              </a:defRPr>
            </a:lvl1pPr>
          </a:lstStyle>
          <a:p>
            <a:r>
              <a:rPr lang="zh-CN" altLang="en-US" dirty="0"/>
              <a:t>用后验着色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混合高斯模型与期望最大</a:t>
            </a:r>
            <a:endParaRPr lang="en-US" altLang="zh-CN" b="1" noProof="1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混合高斯模型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  <a:latin typeface="+mn-ea"/>
              </a:rPr>
              <a:t>最大似然</a:t>
            </a:r>
            <a:endParaRPr lang="en-US" altLang="zh-CN" b="1" noProof="1">
              <a:solidFill>
                <a:srgbClr val="0000FF"/>
              </a:solidFill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⽤于⾼斯混合模型的</a:t>
            </a:r>
            <a:r>
              <a:rPr lang="en-US" altLang="zh-CN" b="1" noProof="1">
                <a:latin typeface="+mn-ea"/>
              </a:rPr>
              <a:t>EM</a:t>
            </a:r>
            <a:endParaRPr lang="en-US" altLang="zh-CN" b="1" noProof="1"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GMM的最大似然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6630" y="1614170"/>
            <a:ext cx="6445885" cy="475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假设我们有⼀个观测的数据集                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希望使用混合高斯模型来对数据进行建模（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条数据，维度都为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数据集可以表示成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N×D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的矩阵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其中第n行为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zh-CN" altLang="en-US" sz="5400" b="1" baseline="30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对应隐含变量会被表示为⼀个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N×D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的矩阵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其中第n行为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目标是表示这个似然函数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从而通过最大化似然函数来估计这三组参数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hlinkClick r:id="" action="ppaction://ole?verb=0"/>
          </p:cNvPr>
          <p:cNvGraphicFramePr/>
          <p:nvPr/>
        </p:nvGraphicFramePr>
        <p:xfrm>
          <a:off x="5456567" y="1705610"/>
          <a:ext cx="1178257" cy="4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5" name="" r:id="rId1" imgW="14020800" imgH="5486400" progId="Equation.3">
                  <p:embed/>
                </p:oleObj>
              </mc:Choice>
              <mc:Fallback>
                <p:oleObj name="" r:id="rId1" imgW="14020800" imgH="5486400" progId="Equation.3">
                  <p:embed/>
                  <p:pic>
                    <p:nvPicPr>
                      <p:cNvPr id="0" name="Picture 1" descr="image102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567" y="1705610"/>
                        <a:ext cx="1178257" cy="419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571876"/>
            <a:ext cx="3905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5196" y="4956357"/>
            <a:ext cx="342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6" y="5929330"/>
            <a:ext cx="1104900" cy="346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19" y="2695528"/>
            <a:ext cx="1016297" cy="13595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375" y="4044783"/>
            <a:ext cx="975571" cy="13867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554" y="3973592"/>
            <a:ext cx="2240474" cy="4038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0029" y="5001863"/>
            <a:ext cx="2110923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pPr algn="l"/>
            <a:r>
              <a:rPr lang="zh-CN" altLang="en-US" b="1" dirty="0"/>
              <a:t>GMM的似然函数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3730" y="1227455"/>
            <a:ext cx="64458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混合密度函数为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因此似然函数为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因此对数似然函数为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</a:rPr>
              <a:t>这是一个比单一高斯</a:t>
            </a:r>
            <a:r>
              <a:rPr lang="zh-CN" altLang="en-US" sz="2400" b="1" dirty="0">
                <a:solidFill>
                  <a:srgbClr val="FF0000"/>
                </a:solidFill>
              </a:rPr>
              <a:t>更难</a:t>
            </a:r>
            <a:r>
              <a:rPr lang="zh-CN" altLang="en-US" sz="2400" b="1" dirty="0">
                <a:solidFill>
                  <a:srgbClr val="0000FF"/>
                </a:solidFill>
              </a:rPr>
              <a:t>的问题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54625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1569" y="4580075"/>
            <a:ext cx="6048372" cy="102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8030" y="1713646"/>
            <a:ext cx="3363626" cy="91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030" y="3249054"/>
            <a:ext cx="4952347" cy="86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22368"/>
            <a:ext cx="4139952" cy="7434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72" y="1378248"/>
            <a:ext cx="4335628" cy="797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聚类算法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原型聚类</a:t>
            </a:r>
            <a:endParaRPr lang="zh-CN" altLang="en-US" sz="2800" b="1" dirty="0"/>
          </a:p>
          <a:p>
            <a:pPr lvl="1"/>
            <a:r>
              <a:rPr lang="en-US" altLang="zh-CN" sz="2400" b="1" dirty="0"/>
              <a:t>k</a:t>
            </a:r>
            <a:r>
              <a:rPr lang="zh-CN" altLang="en-US" sz="2400" b="1" dirty="0"/>
              <a:t>均值算法、高斯混合聚类</a:t>
            </a:r>
            <a:endParaRPr lang="zh-CN" altLang="en-US" sz="2400" b="1" dirty="0"/>
          </a:p>
          <a:p>
            <a:r>
              <a:rPr lang="zh-CN" altLang="en-US" sz="2800" b="1" dirty="0"/>
              <a:t>密度聚类</a:t>
            </a:r>
            <a:endParaRPr lang="zh-CN" altLang="en-US" sz="2800" b="1" dirty="0"/>
          </a:p>
          <a:p>
            <a:pPr lvl="1"/>
            <a:r>
              <a:rPr lang="en-US" altLang="zh-CN" sz="2400" b="1" dirty="0"/>
              <a:t>DBSCAN</a:t>
            </a:r>
            <a:r>
              <a:rPr lang="zh-CN" altLang="en-US" sz="2400" b="1" dirty="0"/>
              <a:t>算法、</a:t>
            </a:r>
            <a:r>
              <a:rPr lang="en-US" altLang="zh-CN" sz="2400" b="1" dirty="0"/>
              <a:t>Mean-Shift </a:t>
            </a:r>
            <a:r>
              <a:rPr lang="zh-CN" altLang="en-US" sz="2400" b="1" dirty="0"/>
              <a:t>算法</a:t>
            </a:r>
            <a:endParaRPr lang="zh-CN" altLang="en-US" sz="2400" b="1" dirty="0"/>
          </a:p>
          <a:p>
            <a:r>
              <a:rPr lang="zh-CN" altLang="en-US" sz="2800" b="1" dirty="0"/>
              <a:t>层次聚类</a:t>
            </a:r>
            <a:endParaRPr lang="zh-CN" altLang="en-US" sz="2800" b="1" dirty="0"/>
          </a:p>
          <a:p>
            <a:pPr lvl="1"/>
            <a:r>
              <a:rPr lang="en-US" altLang="zh-CN" sz="2400" b="1" dirty="0"/>
              <a:t>Agglomerative </a:t>
            </a:r>
            <a:r>
              <a:rPr lang="zh-CN" altLang="en-US" sz="2400" b="1" dirty="0"/>
              <a:t>算法、</a:t>
            </a:r>
            <a:r>
              <a:rPr lang="en-US" altLang="zh-CN" sz="2400" b="1" dirty="0"/>
              <a:t>Divisive</a:t>
            </a:r>
            <a:r>
              <a:rPr lang="zh-CN" altLang="en-US" sz="2400" b="1" dirty="0"/>
              <a:t>算法、</a:t>
            </a:r>
            <a:r>
              <a:rPr lang="en-US" altLang="zh-CN" sz="2400" b="1" dirty="0"/>
              <a:t>BIRCH </a:t>
            </a:r>
            <a:r>
              <a:rPr lang="zh-CN" altLang="en-US" sz="2400" b="1" dirty="0"/>
              <a:t>算法</a:t>
            </a:r>
            <a:endParaRPr lang="zh-CN" altLang="en-US" sz="2400" b="1" dirty="0"/>
          </a:p>
          <a:p>
            <a:r>
              <a:rPr lang="zh-CN" altLang="en-US" sz="2800" b="1" dirty="0"/>
              <a:t>谱聚类</a:t>
            </a:r>
            <a:endParaRPr lang="zh-CN" altLang="en-US" sz="28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最大化对数似然函数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725" y="2184400"/>
            <a:ext cx="7296175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目标是估计以下三个参数集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在保持其他导数不变的情况下，依次求导数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但是没有解析解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30000"/>
              </a:lnSpc>
              <a:buSzPct val="50000"/>
              <a:buFont typeface="Wingdings" panose="05000000000000000000" charset="0"/>
              <a:buChar char="l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这项任务并不简单，因为对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的求和出现在对数计算内部，从而对数函数不再直接作用于高斯分布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虽然基于梯度的优化是可能的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2" indent="-342900" algn="l">
              <a:lnSpc>
                <a:spcPct val="130000"/>
              </a:lnSpc>
              <a:buClrTx/>
              <a:buSzPct val="50000"/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我们考虑更一般的迭代EM算法</a:t>
            </a:r>
            <a:endParaRPr lang="zh-CN" altLang="en-US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0" y="2757170"/>
            <a:ext cx="1104900" cy="34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1393825"/>
            <a:ext cx="49244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GMM </a:t>
            </a:r>
            <a:r>
              <a:rPr lang="zh-CN" altLang="en-US" b="1" dirty="0"/>
              <a:t>最大似然估计的一些问题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STSongti-SC-Regular"/>
                <a:sym typeface="+mn-ea"/>
              </a:rPr>
              <a:t>在最大化似然函数之前，简单地提两个技术问题：</a:t>
            </a:r>
            <a:endParaRPr lang="zh-CN" altLang="en-US" sz="2800" b="1" dirty="0">
              <a:solidFill>
                <a:schemeClr val="tx1"/>
              </a:solidFill>
              <a:latin typeface="STSongti-SC-Regular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STSongti-SC-Regular"/>
                <a:sym typeface="+mn-ea"/>
              </a:rPr>
              <a:t>病态解，即高斯混合的奇异性问题。</a:t>
            </a:r>
            <a:endParaRPr lang="zh-CN" altLang="en-US" sz="2400" b="1" dirty="0">
              <a:solidFill>
                <a:srgbClr val="0000FF"/>
              </a:solidFill>
              <a:latin typeface="STSongti-SC-Regular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sym typeface="+mn-ea"/>
              </a:rPr>
              <a:t>混合的可区分问题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pPr fontAlgn="auto"/>
            <a:r>
              <a:rPr lang="zh-CN" altLang="en-US" b="1" noProof="1"/>
              <a:t>病态解</a:t>
            </a:r>
            <a:endParaRPr lang="zh-CN" altLang="en-US" b="1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1194" y="1023309"/>
            <a:ext cx="1156132" cy="465770"/>
          </a:xfrm>
          <a:prstGeom prst="rect">
            <a:avLst/>
          </a:prstGeom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279418" y="961712"/>
            <a:ext cx="8429684" cy="4743450"/>
          </a:xfrm>
        </p:spPr>
        <p:txBody>
          <a:bodyPr/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考虑一个高斯混合模型：它的分量的协方差矩阵为：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若混合模型的第j个分量的均值µ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与某个数据点完全相同，即对于某个n值，µ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= x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，这个数据点为似然函数贡献一项，形式为：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如果我们考虑极限σ</a:t>
            </a:r>
            <a:r>
              <a:rPr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→ 0，那么我们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看到这⼀项趋于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⽆穷⼤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，因此对数似然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函数也会趋于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⽆穷⼤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使⽤合适的启发式⽅法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可以避免这个问题：重置均值或协方差。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73" y="2502905"/>
            <a:ext cx="4237013" cy="928694"/>
          </a:xfrm>
          <a:prstGeom prst="rect">
            <a:avLst/>
          </a:prstGeom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7393" y="3279073"/>
            <a:ext cx="3571867" cy="237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 descr="C:\Users\Mis_Liu\AppData\Roaming\Tencent\Users\79190152\QQ\WinTemp\RichOle\1(PR~IGT]@CX7`C3LCIM)`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5707408"/>
            <a:ext cx="6451225" cy="1069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可区分问题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46200" y="1346200"/>
            <a:ext cx="708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71472" y="1428736"/>
            <a:ext cx="8143932" cy="48996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对于任意给定的最⼤似然解，⼀个由K个分量混合⽽成的概率分布总共会有K!个等价的解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457200" eaLnBrk="1" latinLnBrk="0" hangingPunct="1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对应于K!种将K个参数集合分配到K个分量上的⽅式：如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K=3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0" eaLnBrk="1" latinLnBrk="0" hangingPunct="1"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508000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对于参数值空间中任意给定的点，都会有K!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1个其他的点给出完全相同的概率分布。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任意等价的解都⼀样好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标记三个高斯子类的两种方法：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323" y="4332980"/>
            <a:ext cx="3342270" cy="1455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33" y="2606970"/>
            <a:ext cx="6384496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⽤于⾼斯混合模型的EM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52550" y="1581150"/>
            <a:ext cx="63798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FF"/>
                </a:solidFill>
              </a:rPr>
              <a:t>EM</a:t>
            </a:r>
            <a:r>
              <a:rPr lang="zh-CN" altLang="en-US" sz="2400" b="1" dirty="0">
                <a:solidFill>
                  <a:srgbClr val="0000FF"/>
                </a:solidFill>
              </a:rPr>
              <a:t>算法：一种寻找带有隐变量的模型的最⼤似然解的⽅法，被称为</a:t>
            </a:r>
            <a:r>
              <a:rPr lang="zh-CN" altLang="en-US" sz="2400" b="1" dirty="0">
                <a:solidFill>
                  <a:srgbClr val="FF0000"/>
                </a:solidFill>
              </a:rPr>
              <a:t>期望最⼤化算法</a:t>
            </a:r>
            <a:r>
              <a:rPr lang="zh-CN" altLang="en-US" sz="2400" b="1" dirty="0">
                <a:solidFill>
                  <a:srgbClr val="0070C0"/>
                </a:solidFill>
              </a:rPr>
              <a:t>。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从对数似然函数开始：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dirty="0"/>
          </a:p>
          <a:p>
            <a:pPr marL="342900" indent="508000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eaLnBrk="1" latinLnBrk="0" hangingPunct="1">
              <a:spcBef>
                <a:spcPts val="600"/>
              </a:spcBef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</a:rPr>
              <a:t>我们期望找到可以最大化这个等式的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eaLnBrk="1" latinLnBrk="0" hangingPunct="1">
              <a:spcBef>
                <a:spcPts val="600"/>
              </a:spcBef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</a:rPr>
              <a:t>由于求和以高斯形式出现，并且对数不以高斯形式进行运算，所以该任务并不简单。</a:t>
            </a:r>
            <a:endParaRPr lang="zh-CN" altLang="en-US" sz="24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关于参数                            依次求导，并设为</a:t>
            </a:r>
            <a:r>
              <a:rPr lang="en-US" altLang="zh-CN" sz="2400" b="1" dirty="0">
                <a:solidFill>
                  <a:srgbClr val="0000FF"/>
                </a:solidFill>
              </a:rPr>
              <a:t>0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3034604" y="4804428"/>
          <a:ext cx="424180" cy="50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2" name="" r:id="rId1" imgW="4572000" imgH="5486400" progId="Equation.3">
                  <p:embed/>
                </p:oleObj>
              </mc:Choice>
              <mc:Fallback>
                <p:oleObj name="" r:id="rId1" imgW="4572000" imgH="5486400" progId="Equation.3">
                  <p:embed/>
                  <p:pic>
                    <p:nvPicPr>
                      <p:cNvPr id="0" name="图片 2049" descr="image11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604" y="4804428"/>
                        <a:ext cx="424180" cy="509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/>
          <p:nvPr/>
        </p:nvGraphicFramePr>
        <p:xfrm>
          <a:off x="3666521" y="4883933"/>
          <a:ext cx="39941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3" name="" r:id="rId3" imgW="5181600" imgH="5486400" progId="Equation.3">
                  <p:embed/>
                </p:oleObj>
              </mc:Choice>
              <mc:Fallback>
                <p:oleObj name="" r:id="rId3" imgW="5181600" imgH="5486400" progId="Equation.3">
                  <p:embed/>
                  <p:pic>
                    <p:nvPicPr>
                      <p:cNvPr id="0" name="图片 2050" descr="image1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521" y="4883933"/>
                        <a:ext cx="399415" cy="422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/>
          <p:nvPr/>
        </p:nvGraphicFramePr>
        <p:xfrm>
          <a:off x="4317530" y="4803442"/>
          <a:ext cx="448945" cy="53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4" name="" r:id="rId5" imgW="4572000" imgH="5486400" progId="Equation.3">
                  <p:embed/>
                </p:oleObj>
              </mc:Choice>
              <mc:Fallback>
                <p:oleObj name="" r:id="rId5" imgW="4572000" imgH="5486400" progId="Equation.3">
                  <p:embed/>
                  <p:pic>
                    <p:nvPicPr>
                      <p:cNvPr id="0" name="图片 2051" descr="image1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7530" y="4803442"/>
                        <a:ext cx="448945" cy="539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65423" y="2768938"/>
            <a:ext cx="6048372" cy="1022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3493" name="图片 2049" descr="image113">
            <a:hlinkClick r:id="" action="ppaction://ole?verb=0"/>
          </p:cNvPr>
          <p:cNvGraphicFramePr/>
          <p:nvPr/>
        </p:nvGraphicFramePr>
        <p:xfrm>
          <a:off x="6504010" y="3714752"/>
          <a:ext cx="42386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5" name="" r:id="rId8" imgW="4572000" imgH="5486400" progId="Equation.3">
                  <p:embed/>
                </p:oleObj>
              </mc:Choice>
              <mc:Fallback>
                <p:oleObj name="" r:id="rId8" imgW="4572000" imgH="5486400" progId="Equation.3">
                  <p:embed/>
                  <p:pic>
                    <p:nvPicPr>
                      <p:cNvPr id="0" name="Picture 5" descr="image11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4010" y="3714752"/>
                        <a:ext cx="423863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图片 2050" descr="image114">
            <a:hlinkClick r:id="" action="ppaction://ole?verb=0"/>
          </p:cNvPr>
          <p:cNvGraphicFramePr/>
          <p:nvPr/>
        </p:nvGraphicFramePr>
        <p:xfrm>
          <a:off x="7135835" y="3794127"/>
          <a:ext cx="39846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6" name="" r:id="rId9" imgW="5181600" imgH="5486400" progId="Equation.3">
                  <p:embed/>
                </p:oleObj>
              </mc:Choice>
              <mc:Fallback>
                <p:oleObj name="" r:id="rId9" imgW="5181600" imgH="5486400" progId="Equation.3">
                  <p:embed/>
                  <p:pic>
                    <p:nvPicPr>
                      <p:cNvPr id="0" name="Picture 6" descr="image1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835" y="3794127"/>
                        <a:ext cx="398463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图片 2051" descr="image115">
            <a:hlinkClick r:id="" action="ppaction://ole?verb=0"/>
          </p:cNvPr>
          <p:cNvGraphicFramePr/>
          <p:nvPr/>
        </p:nvGraphicFramePr>
        <p:xfrm>
          <a:off x="7786710" y="3714752"/>
          <a:ext cx="44926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037" name="" r:id="rId10" imgW="4572000" imgH="5486400" progId="Equation.3">
                  <p:embed/>
                </p:oleObj>
              </mc:Choice>
              <mc:Fallback>
                <p:oleObj name="" r:id="rId10" imgW="4572000" imgH="5486400" progId="Equation.3">
                  <p:embed/>
                  <p:pic>
                    <p:nvPicPr>
                      <p:cNvPr id="0" name="Picture 7" descr="image1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6710" y="3714752"/>
                        <a:ext cx="449263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5" descr="C:\Users\Mis_Liu\AppData\Roaming\Tencent\Users\79190152\QQ\WinTemp\RichOle\1(PR~IGT]@CX7`C3LCIM)`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68775" y="5596307"/>
            <a:ext cx="6451225" cy="1069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>
          <a:xfrm>
            <a:off x="571472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用于GMM的</a:t>
            </a:r>
            <a:r>
              <a:rPr lang="en-US" altLang="zh-CN" b="1" dirty="0"/>
              <a:t>EM</a:t>
            </a:r>
            <a:r>
              <a:rPr lang="zh-CN" altLang="en-US" b="1" dirty="0"/>
              <a:t>: 关于</a:t>
            </a:r>
            <a:r>
              <a:rPr lang="en-US" altLang="zh-CN" b="1" dirty="0" err="1"/>
              <a:t>μ</a:t>
            </a:r>
            <a:r>
              <a:rPr lang="en-US" altLang="zh-CN" b="1" baseline="-25000" dirty="0" err="1"/>
              <a:t>k</a:t>
            </a:r>
            <a:r>
              <a:rPr lang="zh-CN" altLang="en-US" b="1" dirty="0"/>
              <a:t>求导 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935" y="1733550"/>
            <a:ext cx="639953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从对数似然函数开始：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对均值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求导并将其设为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l"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利用高斯的指数形式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并使用公式：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可以得到：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56" y="2571744"/>
            <a:ext cx="5908826" cy="1000132"/>
          </a:xfrm>
          <a:prstGeom prst="rect">
            <a:avLst/>
          </a:prstGeom>
        </p:spPr>
      </p:pic>
      <p:pic>
        <p:nvPicPr>
          <p:cNvPr id="14" name="Picture 5" descr="C:\Users\Mis_Liu\AppData\Roaming\Tencent\Users\79190152\QQ\WinTemp\RichOle\1(PR~IGT]@CX7`C3LCIM)`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035" y="928670"/>
            <a:ext cx="6451225" cy="1069801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0" y="4572008"/>
            <a:ext cx="3429024" cy="599123"/>
          </a:xfrm>
          <a:prstGeom prst="rect">
            <a:avLst/>
          </a:prstGeom>
        </p:spPr>
      </p:pic>
      <p:sp>
        <p:nvSpPr>
          <p:cNvPr id="15" name="文本框 8"/>
          <p:cNvSpPr txBox="1"/>
          <p:nvPr/>
        </p:nvSpPr>
        <p:spPr>
          <a:xfrm>
            <a:off x="6508581" y="502963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协方差矩阵的逆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5429264"/>
            <a:ext cx="4429156" cy="125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箭头连接符 15"/>
          <p:cNvCxnSpPr/>
          <p:nvPr/>
        </p:nvCxnSpPr>
        <p:spPr>
          <a:xfrm rot="10800000" flipV="1">
            <a:off x="5857884" y="5286387"/>
            <a:ext cx="785818" cy="469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均值的最大似然结果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6785" y="1454785"/>
            <a:ext cx="7339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利用      进行计算（假设矩阵是⾮奇异的）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endParaRPr lang="zh-CN" altLang="en-US" sz="2000" b="1" dirty="0">
              <a:solidFill>
                <a:schemeClr val="tx1"/>
              </a:solidFill>
            </a:endParaRPr>
          </a:p>
          <a:p>
            <a:pPr indent="457200" eaLnBrk="1" latinLnBrk="0" hangingPunct="1"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endParaRPr lang="zh-CN" altLang="en-US" sz="1800" b="1" dirty="0">
              <a:solidFill>
                <a:schemeClr val="tx1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个⾼斯分量的均值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通过对数据集⾥所有的数据点求加权平均的⽅式得到。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其中数据点x</a:t>
            </a:r>
            <a:r>
              <a:rPr lang="zh-CN" altLang="en-US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的权因⼦由后验概率γ(z</a:t>
            </a:r>
            <a:r>
              <a:rPr lang="zh-CN" altLang="en-US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)给出，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⽽ γ(z</a:t>
            </a:r>
            <a:r>
              <a:rPr lang="zh-CN" altLang="en-U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)表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⽰分量k对⽣成x</a:t>
            </a:r>
            <a:r>
              <a:rPr lang="zh-CN" altLang="en-US" sz="2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责任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1" latinLnBrk="0" hangingPunct="1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285750" indent="-285750" eaLnBrk="1" latinLnBrk="0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其中，我们定义了：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0" indent="0" eaLnBrk="1" latinLnBrk="0" hangingPunct="1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endParaRPr lang="en-US" altLang="zh-CN" sz="2000" b="1" dirty="0">
              <a:solidFill>
                <a:srgbClr val="4818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为分配到聚类</a:t>
            </a:r>
            <a:r>
              <a:rPr lang="en-US" altLang="zh-CN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的数据点的有效数量</a:t>
            </a:r>
            <a:endParaRPr lang="zh-CN" altLang="en-US" sz="2000" b="1" dirty="0">
              <a:solidFill>
                <a:srgbClr val="4818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285750" indent="-285750" eaLnBrk="1" latinLnBrk="0" hangingPunct="1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2035384" y="1503853"/>
          <a:ext cx="361315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29" name="" r:id="rId1" imgW="5181600" imgH="5486400" progId="Equation.3">
                  <p:embed/>
                </p:oleObj>
              </mc:Choice>
              <mc:Fallback>
                <p:oleObj name="" r:id="rId1" imgW="5181600" imgH="5486400" progId="Equation.3">
                  <p:embed/>
                  <p:pic>
                    <p:nvPicPr>
                      <p:cNvPr id="0" name="图片 4096" descr="image12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384" y="1503853"/>
                        <a:ext cx="361315" cy="382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26" y="1928802"/>
            <a:ext cx="2773044" cy="8798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2" y="4357694"/>
            <a:ext cx="2021981" cy="91100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协方差的最大似然结果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48435" y="1428750"/>
            <a:ext cx="64496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设        的导数为</a:t>
            </a:r>
            <a:r>
              <a:rPr lang="en-US" altLang="zh-CN" sz="2400" b="1" dirty="0">
                <a:solidFill>
                  <a:srgbClr val="0000FF"/>
                </a:solidFill>
              </a:rPr>
              <a:t>0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marL="342900" indent="508000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使⽤单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⼀⾼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斯分布协⽅差矩阵的最⼤似然结果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342900" indent="508000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342900" indent="508000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342900" indent="508000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342900" indent="508000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这与⼀元⾼斯分布的对应的结果具有相同的函数形式，但是与之前⼀样，每个数据点都有⼀个权值，权值等于对应的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后验概率</a:t>
            </a:r>
            <a:endParaRPr lang="en-US" altLang="zh-CN" sz="2000" b="1" dirty="0">
              <a:solidFill>
                <a:srgbClr val="0000FF"/>
              </a:solidFill>
              <a:latin typeface="宋体" panose="02010600030101010101" pitchFamily="2" charset="-122"/>
            </a:endParaRPr>
          </a:p>
          <a:p>
            <a:pPr marL="342900" indent="508000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为分配到聚类</a:t>
            </a:r>
            <a:r>
              <a:rPr lang="en-US" altLang="zh-CN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的数据点的有效数量</a:t>
            </a:r>
            <a:endParaRPr lang="zh-CN" altLang="en-US" sz="2000" b="1" dirty="0">
              <a:solidFill>
                <a:srgbClr val="4818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508000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/>
          <p:nvPr/>
        </p:nvGraphicFramePr>
        <p:xfrm>
          <a:off x="2249805" y="1560830"/>
          <a:ext cx="446405" cy="4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3" name="" r:id="rId1" imgW="5181600" imgH="5486400" progId="Equation.3">
                  <p:embed/>
                </p:oleObj>
              </mc:Choice>
              <mc:Fallback>
                <p:oleObj name="" r:id="rId1" imgW="5181600" imgH="5486400" progId="Equation.3">
                  <p:embed/>
                  <p:pic>
                    <p:nvPicPr>
                      <p:cNvPr id="0" name="图片 5120" descr="image12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805" y="1560830"/>
                        <a:ext cx="446405" cy="473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298" y="2714620"/>
            <a:ext cx="4474773" cy="968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0" y="5715016"/>
            <a:ext cx="2021981" cy="91100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/>
            <a:r>
              <a:rPr lang="zh-CN" altLang="en-US" b="1" noProof="1"/>
              <a:t>混合系数的最大似然结果</a:t>
            </a:r>
            <a:endParaRPr lang="zh-CN" altLang="en-US" b="1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63650" y="1492250"/>
            <a:ext cx="6203950" cy="436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关于混合系数       最大化</a:t>
            </a:r>
            <a:r>
              <a:rPr lang="zh-CN" altLang="en-US" sz="2400" b="1" dirty="0">
                <a:solidFill>
                  <a:srgbClr val="0070C0"/>
                </a:solidFill>
              </a:rPr>
              <a:t>                               。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</a:rPr>
              <a:t>要求混合系数的加和等于1。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</a:rPr>
              <a:t>使⽤拉格朗⽇乘数法，最⼤化下⾯的量：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lnSpc>
                <a:spcPct val="150000"/>
              </a:lnSpc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</a:rPr>
              <a:t>设       的导数为</a:t>
            </a:r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，可以得到：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0" indent="508000" algn="l" eaLnBrk="1" latinLnBrk="0" hangingPunct="1">
              <a:lnSpc>
                <a:spcPct val="150000"/>
              </a:lnSpc>
              <a:buFont typeface="Wingdings" panose="05000000000000000000" charset="0"/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对象 4">
            <a:hlinkClick r:id="" action="ppaction://ole?verb=0"/>
          </p:cNvPr>
          <p:cNvGraphicFramePr/>
          <p:nvPr/>
        </p:nvGraphicFramePr>
        <p:xfrm>
          <a:off x="3530600" y="1406525"/>
          <a:ext cx="52641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3" name="" r:id="rId1" imgW="4572000" imgH="5486400" progId="Equation.3">
                  <p:embed/>
                </p:oleObj>
              </mc:Choice>
              <mc:Fallback>
                <p:oleObj name="" r:id="rId1" imgW="4572000" imgH="5486400" progId="Equation.3">
                  <p:embed/>
                  <p:pic>
                    <p:nvPicPr>
                      <p:cNvPr id="0" name="图片 6144" descr="image12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1406525"/>
                        <a:ext cx="52641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35" y="1473200"/>
            <a:ext cx="2045970" cy="47942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/>
          <p:nvPr/>
        </p:nvGraphicFramePr>
        <p:xfrm>
          <a:off x="2482850" y="4593638"/>
          <a:ext cx="374015" cy="44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4" name="" r:id="rId4" imgW="4572000" imgH="5486400" progId="Equation.3">
                  <p:embed/>
                </p:oleObj>
              </mc:Choice>
              <mc:Fallback>
                <p:oleObj name="" r:id="rId4" imgW="4572000" imgH="5486400" progId="Equation.3">
                  <p:embed/>
                  <p:pic>
                    <p:nvPicPr>
                      <p:cNvPr id="0" name="图片 6145" descr="image12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4593638"/>
                        <a:ext cx="374015" cy="4489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84" y="3357562"/>
            <a:ext cx="45339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43306" y="5286388"/>
            <a:ext cx="12477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4062" y="5288073"/>
            <a:ext cx="2021981" cy="91100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zh-CN" altLang="en-US" b="1" dirty="0"/>
              <a:t>最大似然函数表达式总结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9850" y="1333500"/>
            <a:ext cx="6038850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FF"/>
                </a:solidFill>
              </a:rPr>
              <a:t>GMM</a:t>
            </a:r>
            <a:r>
              <a:rPr lang="zh-CN" altLang="en-US" sz="2400" b="1" dirty="0">
                <a:solidFill>
                  <a:srgbClr val="0000FF"/>
                </a:solidFill>
              </a:rPr>
              <a:t>最大似然函数的参数估计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均值：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协方差矩阵：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混合系数：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使用以上参数值计算</a:t>
            </a:r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责任</a:t>
            </a:r>
            <a:r>
              <a:rPr lang="en-US" altLang="zh-CN" sz="2400" b="1" dirty="0">
                <a:solidFill>
                  <a:srgbClr val="0000FF"/>
                </a:solidFill>
              </a:rPr>
              <a:t>”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4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3154" y="3918585"/>
            <a:ext cx="1863423" cy="8395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10" y="1785926"/>
            <a:ext cx="2773044" cy="8798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49" y="2818130"/>
            <a:ext cx="4474773" cy="9680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20" y="3856355"/>
            <a:ext cx="1354224" cy="8395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480" y="5500702"/>
            <a:ext cx="4284950" cy="1078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9480" y="2675667"/>
            <a:ext cx="4610100" cy="3057525"/>
          </a:xfrm>
          <a:prstGeom prst="rect">
            <a:avLst/>
          </a:prstGeom>
        </p:spPr>
      </p:pic>
      <p:sp>
        <p:nvSpPr>
          <p:cNvPr id="10241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30676"/>
            <a:ext cx="8229600" cy="1143000"/>
          </a:xfrm>
        </p:spPr>
        <p:txBody>
          <a:bodyPr/>
          <a:lstStyle/>
          <a:p>
            <a:r>
              <a:rPr lang="zh-CN" altLang="en-US" b="1" dirty="0"/>
              <a:t>聚类例子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69035" y="1412832"/>
            <a:ext cx="7075271" cy="10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/>
              <a:t>图像分割</a:t>
            </a:r>
            <a:endParaRPr lang="zh-CN" altLang="en-US" sz="2400" b="1" dirty="0"/>
          </a:p>
          <a:p>
            <a:pPr>
              <a:lnSpc>
                <a:spcPct val="130000"/>
              </a:lnSpc>
            </a:pPr>
            <a:r>
              <a:rPr lang="zh-CN" altLang="en-US" sz="2400" b="1" dirty="0"/>
              <a:t>目标：将图像分割成有意义的或感知上相似的区域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混合高斯模型与期望最大</a:t>
            </a:r>
            <a:endParaRPr lang="en-US" altLang="zh-CN" b="1" noProof="1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混合高斯模型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latin typeface="+mn-ea"/>
              </a:rPr>
              <a:t>最大似然</a:t>
            </a:r>
            <a:endParaRPr lang="en-US" altLang="zh-CN" b="1" noProof="1">
              <a:latin typeface="+mn-ea"/>
            </a:endParaRPr>
          </a:p>
          <a:p>
            <a:pPr lvl="1"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  <a:latin typeface="+mn-ea"/>
              </a:rPr>
              <a:t>⽤于⾼斯混合模型的</a:t>
            </a:r>
            <a:r>
              <a:rPr lang="en-US" altLang="zh-CN" b="1" noProof="1">
                <a:solidFill>
                  <a:srgbClr val="0000FF"/>
                </a:solidFill>
                <a:latin typeface="+mn-ea"/>
              </a:rPr>
              <a:t>EM</a:t>
            </a:r>
            <a:endParaRPr lang="en-US" altLang="zh-CN" b="1" noProof="1">
              <a:solidFill>
                <a:srgbClr val="0000FF"/>
              </a:solidFill>
              <a:latin typeface="+mn-ea"/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EM公式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1472" y="1482090"/>
            <a:ext cx="807249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70C0"/>
                </a:solidFill>
              </a:rPr>
              <a:t>                      </a:t>
            </a:r>
            <a:r>
              <a:rPr lang="zh-CN" altLang="en-US" sz="2400" b="1" dirty="0">
                <a:solidFill>
                  <a:srgbClr val="0000FF"/>
                </a:solidFill>
              </a:rPr>
              <a:t>的结果</a:t>
            </a:r>
            <a:r>
              <a:rPr lang="zh-CN" altLang="en-US" sz="2400" b="1" dirty="0">
                <a:solidFill>
                  <a:srgbClr val="FF0000"/>
                </a:solidFill>
              </a:rPr>
              <a:t>没有给出</a:t>
            </a:r>
            <a:r>
              <a:rPr lang="zh-CN" altLang="en-US" sz="2400" b="1" dirty="0">
                <a:solidFill>
                  <a:srgbClr val="0000FF"/>
                </a:solidFill>
              </a:rPr>
              <a:t>混合模型参数的⼀个</a:t>
            </a:r>
            <a:r>
              <a:rPr lang="zh-CN" altLang="en-US" sz="2400" b="1" dirty="0">
                <a:solidFill>
                  <a:srgbClr val="FF0000"/>
                </a:solidFill>
              </a:rPr>
              <a:t>解析解</a:t>
            </a:r>
            <a:r>
              <a:rPr lang="zh-CN" altLang="en-US" sz="2400" b="1" dirty="0">
                <a:solidFill>
                  <a:srgbClr val="0070C0"/>
                </a:solidFill>
              </a:rPr>
              <a:t>。</a:t>
            </a:r>
            <a:endParaRPr lang="zh-CN" altLang="en-US" b="1" dirty="0"/>
          </a:p>
          <a:p>
            <a:pPr algn="l"/>
            <a:endParaRPr lang="zh-CN" altLang="en-US" b="1" dirty="0"/>
          </a:p>
          <a:p>
            <a:pPr algn="l"/>
            <a:r>
              <a:rPr lang="zh-CN" altLang="en-US" sz="2000" b="1" dirty="0"/>
              <a:t>     </a:t>
            </a:r>
            <a:r>
              <a:rPr lang="zh-CN" altLang="en-US" sz="2400" b="1" dirty="0"/>
              <a:t>因为“责任”             以⼀</a:t>
            </a:r>
            <a:r>
              <a:rPr lang="zh-CN" altLang="en-US" sz="2400" b="1" dirty="0">
                <a:solidFill>
                  <a:srgbClr val="FF0000"/>
                </a:solidFill>
              </a:rPr>
              <a:t>种复杂</a:t>
            </a:r>
            <a:r>
              <a:rPr lang="zh-CN" altLang="en-US" sz="2400" b="1" dirty="0"/>
              <a:t>的⽅式依赖于这些参数。</a:t>
            </a:r>
            <a:endParaRPr lang="en-US" altLang="zh-CN" sz="2400" b="1" dirty="0"/>
          </a:p>
          <a:p>
            <a:pPr algn="l"/>
            <a:endParaRPr lang="en-US" altLang="zh-CN" sz="2000" b="1" dirty="0"/>
          </a:p>
          <a:p>
            <a:pPr algn="l"/>
            <a:endParaRPr lang="zh-CN" altLang="en-US" sz="2000" b="1" dirty="0"/>
          </a:p>
          <a:p>
            <a:pPr algn="l"/>
            <a:endParaRPr lang="en-US" altLang="zh-CN" sz="2000" b="1" dirty="0"/>
          </a:p>
          <a:p>
            <a:pPr algn="l"/>
            <a:endParaRPr lang="zh-CN" altLang="en-US" sz="2000" b="1" dirty="0"/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这些结果建议了一种</a:t>
            </a:r>
            <a:r>
              <a:rPr lang="zh-CN" altLang="en-US" sz="2400" b="1" dirty="0">
                <a:solidFill>
                  <a:srgbClr val="FF0000"/>
                </a:solidFill>
              </a:rPr>
              <a:t>迭代方法</a:t>
            </a:r>
            <a:r>
              <a:rPr lang="zh-CN" altLang="en-US" sz="2400" b="1" dirty="0">
                <a:solidFill>
                  <a:srgbClr val="0033CC"/>
                </a:solidFill>
              </a:rPr>
              <a:t>来寻找问题的极大似然解。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这个迭代过程是</a:t>
            </a:r>
            <a:r>
              <a:rPr lang="zh-CN" altLang="en-US" sz="2400" b="1" dirty="0">
                <a:solidFill>
                  <a:srgbClr val="FF0000"/>
                </a:solidFill>
              </a:rPr>
              <a:t>EM算法应⽤于⾼斯混合模型</a:t>
            </a:r>
            <a:r>
              <a:rPr lang="zh-CN" altLang="en-US" sz="2400" b="1" dirty="0">
                <a:solidFill>
                  <a:srgbClr val="0033CC"/>
                </a:solidFill>
              </a:rPr>
              <a:t>的⼀个实例。</a:t>
            </a:r>
            <a:endParaRPr lang="zh-CN" altLang="en-US" sz="2400" b="1" dirty="0">
              <a:solidFill>
                <a:srgbClr val="0033CC"/>
              </a:solidFill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/>
          <p:nvPr/>
        </p:nvGraphicFramePr>
        <p:xfrm>
          <a:off x="928662" y="1500174"/>
          <a:ext cx="1500198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7" name="" r:id="rId1" imgW="15544800" imgH="5486400" progId="Equation.3">
                  <p:embed/>
                </p:oleObj>
              </mc:Choice>
              <mc:Fallback>
                <p:oleObj name="" r:id="rId1" imgW="15544800" imgH="5486400" progId="Equation.3">
                  <p:embed/>
                  <p:pic>
                    <p:nvPicPr>
                      <p:cNvPr id="0" name="Picture 2" descr="image13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1500174"/>
                        <a:ext cx="1500198" cy="379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/>
          <p:nvPr/>
        </p:nvGraphicFramePr>
        <p:xfrm>
          <a:off x="2808131" y="2121035"/>
          <a:ext cx="733425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68" name="" r:id="rId3" imgW="9753600" imgH="5486400" progId="Equation.3">
                  <p:embed/>
                </p:oleObj>
              </mc:Choice>
              <mc:Fallback>
                <p:oleObj name="" r:id="rId3" imgW="9753600" imgH="5486400" progId="Equation.3">
                  <p:embed/>
                  <p:pic>
                    <p:nvPicPr>
                      <p:cNvPr id="0" name="Picture 1" descr="image13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131" y="2121035"/>
                        <a:ext cx="733425" cy="4140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08" y="2857496"/>
            <a:ext cx="4541042" cy="114300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47057"/>
            <a:ext cx="8229600" cy="4525963"/>
          </a:xfrm>
        </p:spPr>
        <p:txBody>
          <a:bodyPr/>
          <a:lstStyle/>
          <a:p>
            <a:r>
              <a:rPr lang="en-US" altLang="zh-CN" b="1" dirty="0">
                <a:solidFill>
                  <a:srgbClr val="4818FA"/>
                </a:solidFill>
              </a:rPr>
              <a:t>1. </a:t>
            </a:r>
            <a:r>
              <a:rPr lang="zh-CN" altLang="en-US" b="1" dirty="0">
                <a:solidFill>
                  <a:srgbClr val="4818FA"/>
                </a:solidFill>
              </a:rPr>
              <a:t>为三个参数选择一个初始值</a:t>
            </a:r>
            <a:endParaRPr lang="en-US" altLang="zh-CN" b="1" dirty="0">
              <a:solidFill>
                <a:srgbClr val="4818FA"/>
              </a:solidFill>
            </a:endParaRPr>
          </a:p>
          <a:p>
            <a:r>
              <a:rPr lang="en-US" altLang="zh-CN" b="1" dirty="0">
                <a:solidFill>
                  <a:srgbClr val="4818FA"/>
                </a:solidFill>
              </a:rPr>
              <a:t>2. </a:t>
            </a:r>
            <a:r>
              <a:rPr lang="zh-CN" altLang="en-US" b="1" dirty="0">
                <a:solidFill>
                  <a:srgbClr val="4818FA"/>
                </a:solidFill>
              </a:rPr>
              <a:t>交替进行</a:t>
            </a:r>
            <a:r>
              <a:rPr lang="en-US" altLang="zh-CN" b="1" dirty="0">
                <a:solidFill>
                  <a:srgbClr val="4818FA"/>
                </a:solidFill>
              </a:rPr>
              <a:t>E</a:t>
            </a:r>
            <a:r>
              <a:rPr lang="zh-CN" altLang="en-US" b="1" dirty="0">
                <a:solidFill>
                  <a:srgbClr val="4818FA"/>
                </a:solidFill>
              </a:rPr>
              <a:t>步骤和</a:t>
            </a:r>
            <a:r>
              <a:rPr lang="en-US" altLang="zh-CN" b="1" dirty="0">
                <a:solidFill>
                  <a:srgbClr val="4818FA"/>
                </a:solidFill>
              </a:rPr>
              <a:t>M</a:t>
            </a:r>
            <a:r>
              <a:rPr lang="zh-CN" altLang="en-US" b="1" dirty="0">
                <a:solidFill>
                  <a:srgbClr val="4818FA"/>
                </a:solidFill>
              </a:rPr>
              <a:t>步骤</a:t>
            </a:r>
            <a:endParaRPr lang="en-US" altLang="zh-CN" b="1" dirty="0">
              <a:solidFill>
                <a:srgbClr val="4818FA"/>
              </a:solidFill>
            </a:endParaRPr>
          </a:p>
          <a:p>
            <a:pPr lvl="1"/>
            <a:r>
              <a:rPr lang="en-US" altLang="zh-CN" b="1" dirty="0">
                <a:solidFill>
                  <a:srgbClr val="4818FA"/>
                </a:solidFill>
              </a:rPr>
              <a:t>1)E</a:t>
            </a:r>
            <a:r>
              <a:rPr lang="zh-CN" altLang="en-US" b="1" dirty="0">
                <a:solidFill>
                  <a:srgbClr val="4818FA"/>
                </a:solidFill>
              </a:rPr>
              <a:t>步骤：使⽤参数的</a:t>
            </a:r>
            <a:r>
              <a:rPr lang="zh-CN" altLang="en-US" b="1" dirty="0">
                <a:solidFill>
                  <a:srgbClr val="FF0000"/>
                </a:solidFill>
              </a:rPr>
              <a:t>当前值</a:t>
            </a:r>
            <a:r>
              <a:rPr lang="zh-CN" altLang="en-US" b="1" dirty="0">
                <a:solidFill>
                  <a:srgbClr val="4818FA"/>
                </a:solidFill>
              </a:rPr>
              <a:t>计算</a:t>
            </a:r>
            <a:r>
              <a:rPr lang="zh-CN" altLang="en-US" b="1" dirty="0">
                <a:solidFill>
                  <a:srgbClr val="FF0000"/>
                </a:solidFill>
              </a:rPr>
              <a:t>后验概率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4818FA"/>
              </a:solidFill>
            </a:endParaRPr>
          </a:p>
          <a:p>
            <a:pPr lvl="1">
              <a:buNone/>
            </a:pPr>
            <a:endParaRPr lang="en-US" altLang="zh-CN" b="1" dirty="0">
              <a:solidFill>
                <a:srgbClr val="4818FA"/>
              </a:solidFill>
            </a:endParaRPr>
          </a:p>
          <a:p>
            <a:pPr lvl="1"/>
            <a:endParaRPr lang="en-US" altLang="zh-CN" b="1" dirty="0">
              <a:solidFill>
                <a:srgbClr val="4818FA"/>
              </a:solidFill>
            </a:endParaRPr>
          </a:p>
          <a:p>
            <a:pPr lvl="1"/>
            <a:endParaRPr lang="en-US" altLang="zh-CN" b="1" dirty="0">
              <a:solidFill>
                <a:srgbClr val="4818FA"/>
              </a:solidFill>
            </a:endParaRPr>
          </a:p>
          <a:p>
            <a:pPr lvl="1"/>
            <a:r>
              <a:rPr lang="en-US" altLang="zh-CN" b="1" dirty="0">
                <a:solidFill>
                  <a:srgbClr val="4818FA"/>
                </a:solidFill>
              </a:rPr>
              <a:t>2)M</a:t>
            </a:r>
            <a:r>
              <a:rPr lang="zh-CN" altLang="en-US" b="1" dirty="0">
                <a:solidFill>
                  <a:srgbClr val="4818FA"/>
                </a:solidFill>
              </a:rPr>
              <a:t>步骤：重新估计</a:t>
            </a:r>
            <a:endParaRPr lang="zh-CN" altLang="en-US" b="1" dirty="0">
              <a:solidFill>
                <a:srgbClr val="4818FA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4472"/>
            <a:ext cx="8229600" cy="1143000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用于 GMM的</a:t>
            </a:r>
            <a:r>
              <a:rPr lang="zh-CN" altLang="en-US" b="1" dirty="0">
                <a:sym typeface="+mn-ea"/>
              </a:rPr>
              <a:t>非形式化</a:t>
            </a:r>
            <a:r>
              <a:rPr lang="en-US" altLang="zh-CN" b="1" dirty="0"/>
              <a:t>EM</a:t>
            </a:r>
            <a:r>
              <a:rPr lang="zh-CN" altLang="en-US" b="1" dirty="0"/>
              <a:t>描述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8991" y="5804560"/>
            <a:ext cx="1863423" cy="8395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5" y="5759295"/>
            <a:ext cx="2773044" cy="8798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03" y="4721965"/>
            <a:ext cx="4474773" cy="9680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35" y="5794521"/>
            <a:ext cx="1354224" cy="839564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49736" y="2842256"/>
            <a:ext cx="4286280" cy="192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1888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n-lt"/>
              </a:rPr>
              <a:t>⾼斯混合模型的</a:t>
            </a:r>
            <a:r>
              <a:rPr lang="en-US" altLang="zh-CN" b="1" dirty="0">
                <a:latin typeface="+mn-lt"/>
              </a:rPr>
              <a:t>EM</a:t>
            </a:r>
            <a:r>
              <a:rPr lang="zh-CN" altLang="en-US" b="1" dirty="0">
                <a:latin typeface="+mn-lt"/>
              </a:rPr>
              <a:t>算法</a:t>
            </a:r>
            <a:endParaRPr lang="zh-CN" altLang="en-US" b="1" dirty="0">
              <a:latin typeface="+mn-lt"/>
            </a:endParaRPr>
          </a:p>
        </p:txBody>
      </p:sp>
      <p:pic>
        <p:nvPicPr>
          <p:cNvPr id="147458" name="Picture 2" descr="C:\Users\Mis_Liu\AppData\Roaming\Tencent\Users\79190152\QQ\WinTemp\RichOle\`1AHM8ID@_C`Y1H_4908@4O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7624" y="1109736"/>
            <a:ext cx="5616624" cy="3639133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-6894" y="754765"/>
            <a:ext cx="9150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818FA"/>
                </a:solidFill>
              </a:rPr>
              <a:t>给定⼀个⾼斯混合模型，⽬标是关于参数（均值、协⽅差、混合系数）最⼤化似然函数</a:t>
            </a:r>
            <a:endParaRPr lang="zh-CN" altLang="en-US" b="1" dirty="0">
              <a:solidFill>
                <a:srgbClr val="4818FA"/>
              </a:solidFill>
            </a:endParaRPr>
          </a:p>
        </p:txBody>
      </p:sp>
      <p:pic>
        <p:nvPicPr>
          <p:cNvPr id="147459" name="Picture 3" descr="C:\Users\Mis_Liu\AppData\Roaming\Tencent\Users\79190152\QQ\WinTemp\RichOle\_@VPRM[Q4BROHDXYKQE9YW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714" y="4653136"/>
            <a:ext cx="6130632" cy="2214804"/>
          </a:xfrm>
          <a:prstGeom prst="rect">
            <a:avLst/>
          </a:prstGeom>
          <a:noFill/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81035" cy="1143000"/>
          </a:xfrm>
        </p:spPr>
        <p:txBody>
          <a:bodyPr/>
          <a:lstStyle/>
          <a:p>
            <a:r>
              <a:rPr lang="zh-CN" altLang="en-US" b="1" dirty="0"/>
              <a:t>EM应⽤于⽼忠实间歇喷泉数据集</a:t>
            </a:r>
            <a:endParaRPr lang="zh-CN" altLang="en-US" b="1" dirty="0"/>
          </a:p>
        </p:txBody>
      </p:sp>
      <p:graphicFrame>
        <p:nvGraphicFramePr>
          <p:cNvPr id="59394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500034" y="1142984"/>
          <a:ext cx="7923889" cy="53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3" name="" r:id="rId1" imgW="5648325" imgH="3819525" progId="PBrush">
                  <p:embed/>
                </p:oleObj>
              </mc:Choice>
              <mc:Fallback>
                <p:oleObj name="" r:id="rId1" imgW="5648325" imgH="3819525" progId="PBrush">
                  <p:embed/>
                  <p:pic>
                    <p:nvPicPr>
                      <p:cNvPr id="0" name="内容占位符 5" descr="image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1142984"/>
                        <a:ext cx="7923889" cy="535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高斯混合 vs. </a:t>
            </a:r>
            <a:r>
              <a:rPr lang="en-US" altLang="zh-CN" b="1" dirty="0"/>
              <a:t>K</a:t>
            </a:r>
            <a:r>
              <a:rPr lang="zh-CN" altLang="en-US" b="1" dirty="0"/>
              <a:t>均值算法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4816" y="1714488"/>
            <a:ext cx="82181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高斯混合模型的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算法就像是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均值算法的一个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带有固定先验和协方差的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软版本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K均值算法对数据点的聚类进⾏了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“硬”分配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，即每个数据点只属于唯⼀的聚类。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均值算法中，权重为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⽽EM算法基于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后验概率分布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，进⾏了⼀个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“软”分配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每个中心通过数据的加权方式移动，权重由软分配给定。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/>
              <a:t>EM的实际问题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2910" y="1500174"/>
            <a:ext cx="80010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与K均值算法相⽐，EM算法在达到（近似）收敛之前，经历了更多次的迭代，每次迭代需要更多的计算量。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通常运⾏K均值算法找到⾼斯混合模型的⼀个合适的初始化值。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协⽅差矩阵可以很⽅便地初始化为通过K均值算法找到的聚类的样本协⽅差。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不保证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找到对数似然函数的全局最大值。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混合高斯模型与期望最大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期望最大的另一个视角</a:t>
            </a:r>
            <a:endParaRPr lang="en-US" altLang="zh-CN" b="1" noProof="1">
              <a:solidFill>
                <a:srgbClr val="0000FF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期望最大的理论基础</a:t>
            </a:r>
            <a:endParaRPr lang="en-US" altLang="zh-CN" b="1" noProof="1"/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altLang="zh-CN" b="1" dirty="0">
                <a:sym typeface="+mn-ea"/>
              </a:rPr>
              <a:t>EM</a:t>
            </a:r>
            <a:r>
              <a:rPr lang="zh-CN" altLang="en-US" b="1" dirty="0">
                <a:sym typeface="+mn-ea"/>
              </a:rPr>
              <a:t>算法的另一种观点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0100" y="1142984"/>
            <a:ext cx="785685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这种观点认识到隐变量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起着重要的作用。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观测数据矩阵：                   隐变量矩阵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508000" algn="l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行是样本向量：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508000" algn="l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508000" algn="l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对应行：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 algn="l" eaLnBrk="1" latinLnBrk="0" hangingPunct="1"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算法的目标是由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给定的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的最大似然解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在实际应⽤中，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没有完整数据集{X, Z}，</a:t>
            </a:r>
            <a:r>
              <a:rPr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只有不完整的数据X。</a:t>
            </a:r>
            <a:endParaRPr 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所有模型参数的集合被记作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4248" y="1545894"/>
            <a:ext cx="1016297" cy="13595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92" y="1504936"/>
            <a:ext cx="975571" cy="13867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01" y="2977279"/>
            <a:ext cx="2240474" cy="403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399" y="3597245"/>
            <a:ext cx="2110923" cy="38103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隐变量的似然函数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0034" y="1790700"/>
            <a:ext cx="82868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对数似然函数的公式：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70C0"/>
                </a:solidFill>
              </a:rPr>
              <a:t>关键现象：对于隐变量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</a:rPr>
              <a:t>求和位于对数的内部</a:t>
            </a:r>
            <a:r>
              <a:rPr lang="zh-CN" altLang="en-US" sz="2400" b="1" dirty="0">
                <a:solidFill>
                  <a:srgbClr val="0070C0"/>
                </a:solidFill>
              </a:rPr>
              <a:t>。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0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即使联合概率分布p(X, Z | θ)属于指数族分布，由于这个求和式的存在，边缘概率分布p(X | θ)通常也不是指数族分布。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（取高斯和的对数时不给出简单的二次方）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0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导致最大似然解的形式更加复杂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9058" y="1571612"/>
            <a:ext cx="4356433" cy="947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255" y="1198880"/>
            <a:ext cx="2114550" cy="5010150"/>
          </a:xfrm>
          <a:prstGeom prst="rect">
            <a:avLst/>
          </a:prstGeom>
        </p:spPr>
      </p:pic>
      <p:sp>
        <p:nvSpPr>
          <p:cNvPr id="10241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30676"/>
            <a:ext cx="8229600" cy="1143000"/>
          </a:xfrm>
        </p:spPr>
        <p:txBody>
          <a:bodyPr/>
          <a:lstStyle/>
          <a:p>
            <a:r>
              <a:rPr lang="zh-CN" altLang="en-US" b="1" dirty="0"/>
              <a:t>聚类例子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357290" y="2285992"/>
            <a:ext cx="3219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基因表达数据聚类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520" y="5514340"/>
            <a:ext cx="19240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完整数据集</a:t>
            </a:r>
            <a:endParaRPr lang="zh-CN" altLang="en-US" b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现在假定对于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中的每个观测，我们都有隐变量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的对应值。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{X, Z}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完整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）数据集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称实际的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观测数据集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不完整的（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en-US" altLang="zh-CN" sz="28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完整数据集的对数似然函数的形式为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p(X, 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Z|θ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并且我们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假定对这个完整数据的对数似然函数进⾏最⼤化是很容易的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 noChangeArrowheads="1"/>
          </p:cNvSpPr>
          <p:nvPr>
            <p:ph type="title"/>
          </p:nvPr>
        </p:nvSpPr>
        <p:spPr>
          <a:xfrm>
            <a:off x="1071538" y="0"/>
            <a:ext cx="7496175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p(X, Z | θ)</a:t>
            </a:r>
            <a:r>
              <a:rPr lang="zh-CN" altLang="en-US" b="1" dirty="0"/>
              <a:t>的期望最大化 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0034" y="2428868"/>
            <a:ext cx="8215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我们没有完整数据集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{X, Z}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，只有不完整的数据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，不能使⽤完整数据的对数似然函数。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反过来考虑在隐变量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的后验概率分布下，</a:t>
            </a:r>
            <a:r>
              <a:rPr lang="zh-CN" altLang="en-US" sz="2400" b="1" dirty="0">
                <a:solidFill>
                  <a:srgbClr val="0000FF"/>
                </a:solidFill>
              </a:rPr>
              <a:t>完整数据对数似然函数的期望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28" y="4929198"/>
            <a:ext cx="6143668" cy="692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88" y="1357298"/>
            <a:ext cx="4356433" cy="947116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4931410" y="5517515"/>
            <a:ext cx="307340" cy="4400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E 步骤和 M 步骤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1760" y="1327785"/>
            <a:ext cx="7042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步骤：估计缺失值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使⽤当前的参数值           寻找隐变量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的后验概率分布：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                           计算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完整数据对数似然函数对于⼀般的参数值θ的期望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，式子如下：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935" y="2159635"/>
            <a:ext cx="1804964" cy="554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62" y="4409218"/>
            <a:ext cx="3061666" cy="6915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143108" y="2853166"/>
            <a:ext cx="1357322" cy="417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3714752"/>
            <a:ext cx="5323840" cy="7683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245" y="1685290"/>
            <a:ext cx="462915" cy="419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4" y="5286388"/>
            <a:ext cx="428628" cy="36778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214414" y="45005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步骤：通过最大化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来确定修正后的参数估计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16386" y="5758309"/>
            <a:ext cx="7429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对数操作直接作⽤于联合概率分布p(X,  Z | θ)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因此根据假设，对应的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步骤的最⼤化是可以计算的。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 noChangeArrowheads="1"/>
          </p:cNvSpPr>
          <p:nvPr>
            <p:ph type="title"/>
          </p:nvPr>
        </p:nvSpPr>
        <p:spPr>
          <a:xfrm>
            <a:off x="642910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一般的 EM 算法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214282" y="1008175"/>
            <a:ext cx="8643998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给定观测变量X和隐变量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上的⼀个联合概率分布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p(x, z|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，由参数θ控制，⽬标是关于θ最⼤化似然函数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p(x|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。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0898" name="Picture 2" descr="C:\Users\888888\AppData\Roaming\Tencent\Users\79190152\QQ\WinTemp\RichOle\OSTQYEP%}CL6PO}{V]}{_Q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5785" y="2171260"/>
            <a:ext cx="7862809" cy="4543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缺失变量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8596" y="1428736"/>
            <a:ext cx="83582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EM算法描述了最⼤化⼀个包含离散隐变量的似然函数。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它也适⽤于未观测的变量对应于数据集⾥的缺失值的情形。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800100" lvl="1" indent="-342900" eaLnBrk="1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取所有变量的联合概率分布，然后对缺失变量进行边缘化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800100" lvl="1" indent="-342900" eaLnBrk="1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EM算法可以⽤来最⼤化对应的似然函数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0" algn="l" eaLnBrk="1" latinLnBrk="0" hangingPunct="1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EM算法也适⽤于数据集随机缺失的情形。但是，如果缺失值依赖于未观测的值就不再适用。</a:t>
            </a:r>
            <a:endParaRPr lang="en-US" altLang="zh-CN" sz="2400" b="1" dirty="0">
              <a:solidFill>
                <a:srgbClr val="0033CC"/>
              </a:solidFill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例如当传感器的测量值超过某个阈值时，传感器就不会成功地返回⼀个值。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16724"/>
            <a:ext cx="8229600" cy="1143000"/>
          </a:xfrm>
        </p:spPr>
        <p:txBody>
          <a:bodyPr/>
          <a:lstStyle/>
          <a:p>
            <a:r>
              <a:rPr lang="zh-CN" altLang="en-US" b="1" dirty="0"/>
              <a:t>重新考察⾼斯混合模型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5682" y="1196814"/>
            <a:ext cx="75152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将EM算法（隐变量观点）应⽤于混合高斯模型。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在</a:t>
            </a:r>
            <a:r>
              <a:rPr lang="en-US" altLang="zh-CN" sz="2400" b="1" dirty="0">
                <a:solidFill>
                  <a:srgbClr val="0033CC"/>
                </a:solidFill>
              </a:rPr>
              <a:t>E</a:t>
            </a:r>
            <a:r>
              <a:rPr lang="zh-CN" altLang="en-US" sz="2400" b="1" dirty="0">
                <a:solidFill>
                  <a:srgbClr val="0033CC"/>
                </a:solidFill>
              </a:rPr>
              <a:t>步骤中，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508000" algn="l" eaLnBrk="1" latinLnBrk="0" hangingPunct="1"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计算完整数据对数似然函数关于隐变量后验概率分布的期望，如下式。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342900" indent="0" algn="l" eaLnBrk="1" latinLnBrk="0" hangingPunct="1"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508000" algn="l" eaLnBrk="1" latinLnBrk="0" hangingPunct="1">
              <a:buFont typeface="Wingdings" panose="05000000000000000000" charset="0"/>
              <a:buChar char="Ø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0" algn="l" eaLnBrk="1" latinLnBrk="0" hangingPunct="1"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在</a:t>
            </a:r>
            <a:r>
              <a:rPr lang="en-US" altLang="zh-CN" sz="2400" b="1" dirty="0">
                <a:solidFill>
                  <a:srgbClr val="0033CC"/>
                </a:solidFill>
              </a:rPr>
              <a:t>M</a:t>
            </a:r>
            <a:r>
              <a:rPr lang="zh-CN" altLang="en-US" sz="2400" b="1" dirty="0">
                <a:solidFill>
                  <a:srgbClr val="0033CC"/>
                </a:solidFill>
              </a:rPr>
              <a:t>步骤中</a:t>
            </a:r>
            <a:endParaRPr lang="en-US" altLang="zh-CN" sz="2400" b="1" dirty="0">
              <a:solidFill>
                <a:srgbClr val="0033CC"/>
              </a:solidFill>
            </a:endParaRPr>
          </a:p>
          <a:p>
            <a:pPr marL="342900" indent="5080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关于    最大化                   ，可以得到和之前推导的高斯混合模型参数              相同的估计。                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0" indent="0" algn="l" eaLnBrk="1" latinLnBrk="0" hangingPunct="1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32415" y="4686599"/>
          <a:ext cx="231977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72" name="" r:id="rId1" imgW="3048000" imgH="4267200" progId="Equation.3">
                  <p:embed/>
                </p:oleObj>
              </mc:Choice>
              <mc:Fallback>
                <p:oleObj name="" r:id="rId1" imgW="3048000" imgH="426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415" y="4686599"/>
                        <a:ext cx="231977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95140" y="5229158"/>
          <a:ext cx="83245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073" name="" r:id="rId3" imgW="11277600" imgH="4876800" progId="Equation.3">
                  <p:embed/>
                </p:oleObj>
              </mc:Choice>
              <mc:Fallback>
                <p:oleObj name="" r:id="rId3" imgW="11277600" imgH="4876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140" y="5229158"/>
                        <a:ext cx="832457" cy="36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794" y="3214686"/>
            <a:ext cx="5323840" cy="768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135" y="4675346"/>
            <a:ext cx="1113970" cy="396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224"/>
            <a:ext cx="8229600" cy="1143000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完整数据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Z)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似然函数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03648" y="1250180"/>
            <a:ext cx="2016224" cy="108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5" y="2492896"/>
            <a:ext cx="3881637" cy="102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331640" y="3933056"/>
            <a:ext cx="6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818FA"/>
                </a:solidFill>
              </a:rPr>
              <a:t>对完整数据</a:t>
            </a:r>
            <a:r>
              <a:rPr lang="en-US" altLang="zh-CN" sz="2400" b="1" i="1" dirty="0">
                <a:solidFill>
                  <a:srgbClr val="4818FA"/>
                </a:solidFill>
              </a:rPr>
              <a:t>(X, Z)</a:t>
            </a:r>
            <a:r>
              <a:rPr lang="zh-CN" altLang="en-US" sz="2400" b="1" i="1" dirty="0">
                <a:solidFill>
                  <a:srgbClr val="4818FA"/>
                </a:solidFill>
              </a:rPr>
              <a:t>进⾏最⼤化，</a:t>
            </a:r>
            <a:r>
              <a:rPr lang="zh-CN" altLang="en-US" sz="2400" b="1" dirty="0">
                <a:solidFill>
                  <a:srgbClr val="4818FA"/>
                </a:solidFill>
              </a:rPr>
              <a:t>似然函数的形式为</a:t>
            </a:r>
            <a:endParaRPr lang="zh-CN" altLang="en-US" sz="2400" b="1" dirty="0">
              <a:solidFill>
                <a:srgbClr val="4818FA"/>
              </a:solidFill>
            </a:endParaRPr>
          </a:p>
        </p:txBody>
      </p:sp>
      <p:pic>
        <p:nvPicPr>
          <p:cNvPr id="148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653136"/>
            <a:ext cx="6028794" cy="110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>
                <a:sym typeface="+mn-ea"/>
              </a:rPr>
              <a:t>完整</a:t>
            </a:r>
            <a:r>
              <a:rPr lang="zh-CN" altLang="en-US" b="1" dirty="0"/>
              <a:t>数据的似然函数</a:t>
            </a:r>
            <a:endParaRPr lang="zh-CN" altLang="en-US" b="1" dirty="0"/>
          </a:p>
        </p:txBody>
      </p:sp>
      <p:graphicFrame>
        <p:nvGraphicFramePr>
          <p:cNvPr id="70664" name="对象 15"/>
          <p:cNvGraphicFramePr/>
          <p:nvPr/>
        </p:nvGraphicFramePr>
        <p:xfrm>
          <a:off x="1785918" y="4500570"/>
          <a:ext cx="45608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1" name="" r:id="rId1" imgW="4352925" imgH="752475" progId="PBrush">
                  <p:embed/>
                </p:oleObj>
              </mc:Choice>
              <mc:Fallback>
                <p:oleObj name="" r:id="rId1" imgW="4352925" imgH="752475" progId="PBrush">
                  <p:embed/>
                  <p:pic>
                    <p:nvPicPr>
                      <p:cNvPr id="0" name="对象 15" descr="image162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4500570"/>
                        <a:ext cx="4560887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4225" y="1321435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完整数据集的似然函数是：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225" y="2867025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-342900" eaLnBrk="1" latinLnBrk="0" hangingPunct="1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对数似然函数是：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4225" y="4029710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比不完整数据的对数似然函数</a:t>
            </a:r>
            <a:r>
              <a:rPr lang="zh-CN" altLang="en-US" sz="2400" b="1" dirty="0">
                <a:solidFill>
                  <a:srgbClr val="FF0000"/>
                </a:solidFill>
              </a:rPr>
              <a:t>简单很多：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225" y="5454974"/>
            <a:ext cx="750255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完整数据的最大似然函数解可以通过</a:t>
            </a:r>
            <a:r>
              <a:rPr lang="zh-CN" altLang="en-US" sz="2400" b="1" dirty="0">
                <a:solidFill>
                  <a:srgbClr val="FF0000"/>
                </a:solidFill>
              </a:rPr>
              <a:t>解析解</a:t>
            </a:r>
            <a:r>
              <a:rPr lang="zh-CN" altLang="en-US" sz="2400" b="1" dirty="0">
                <a:solidFill>
                  <a:srgbClr val="0070C0"/>
                </a:solidFill>
              </a:rPr>
              <a:t>获得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我们没有隐变量的值，但是得到了</a:t>
            </a:r>
            <a:r>
              <a:rPr lang="zh-CN" altLang="en-US" sz="2400" b="1" dirty="0">
                <a:solidFill>
                  <a:srgbClr val="FF0000"/>
                </a:solidFill>
              </a:rPr>
              <a:t>完整数据对数似然函数</a:t>
            </a:r>
            <a:r>
              <a:rPr lang="zh-CN" altLang="en-US" sz="2400" b="1" dirty="0">
                <a:solidFill>
                  <a:srgbClr val="0070C0"/>
                </a:solidFill>
              </a:rPr>
              <a:t>关于</a:t>
            </a:r>
            <a:r>
              <a:rPr lang="zh-CN" altLang="en-US" sz="2400" b="1" dirty="0">
                <a:solidFill>
                  <a:srgbClr val="FF0000"/>
                </a:solidFill>
              </a:rPr>
              <a:t>隐变量后验概率</a:t>
            </a:r>
            <a:r>
              <a:rPr lang="zh-CN" altLang="en-US" sz="2400" b="1" dirty="0">
                <a:solidFill>
                  <a:srgbClr val="0070C0"/>
                </a:solidFill>
              </a:rPr>
              <a:t>分布的</a:t>
            </a:r>
            <a:r>
              <a:rPr lang="zh-CN" altLang="en-US" sz="2400" b="1" dirty="0">
                <a:solidFill>
                  <a:srgbClr val="0000FF"/>
                </a:solidFill>
              </a:rPr>
              <a:t>期望</a:t>
            </a:r>
            <a:r>
              <a:rPr lang="zh-CN" altLang="en-US" sz="2400" b="1" dirty="0">
                <a:solidFill>
                  <a:srgbClr val="0070C0"/>
                </a:solidFill>
              </a:rPr>
              <a:t>。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857233"/>
            <a:ext cx="4643438" cy="57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84" y="1943086"/>
            <a:ext cx="5252209" cy="79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689" y="3262047"/>
            <a:ext cx="6645911" cy="79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0784" y="4314038"/>
            <a:ext cx="925528" cy="50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26" y="3393078"/>
            <a:ext cx="6609443" cy="104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683625" cy="1143000"/>
          </a:xfrm>
        </p:spPr>
        <p:txBody>
          <a:bodyPr>
            <a:normAutofit/>
          </a:bodyPr>
          <a:lstStyle/>
          <a:p>
            <a:r>
              <a:rPr lang="zh-CN" altLang="en-US" b="1" noProof="1">
                <a:sym typeface="+mn-ea"/>
              </a:rPr>
              <a:t>隐变量后验概率分布</a:t>
            </a:r>
            <a:endParaRPr lang="zh-CN" altLang="en-US" b="1" noProof="1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对象 13"/>
          <p:cNvGraphicFramePr>
            <a:graphicFrameLocks noChangeAspect="1"/>
          </p:cNvGraphicFramePr>
          <p:nvPr/>
        </p:nvGraphicFramePr>
        <p:xfrm>
          <a:off x="788704" y="1484971"/>
          <a:ext cx="6307200" cy="8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0" name="" r:id="rId3" imgW="5248275" imgH="685800" progId="PBrush">
                  <p:embed/>
                </p:oleObj>
              </mc:Choice>
              <mc:Fallback>
                <p:oleObj name="" r:id="rId3" imgW="5248275" imgH="6858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704" y="1484971"/>
                        <a:ext cx="6307200" cy="8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10" y="2584171"/>
            <a:ext cx="5698982" cy="7200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V="1">
            <a:off x="6703937" y="4365078"/>
            <a:ext cx="2116417" cy="9845"/>
          </a:xfrm>
          <a:prstGeom prst="lin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491910" y="3068970"/>
            <a:ext cx="12961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851940" y="1760045"/>
            <a:ext cx="360030" cy="367066"/>
          </a:xfrm>
          <a:prstGeom prst="ellipse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389480" y="2127111"/>
            <a:ext cx="2558718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 flipH="1">
            <a:off x="5292060" y="2156913"/>
            <a:ext cx="79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不含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132" y="4553050"/>
            <a:ext cx="3180130" cy="756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5740" y="4545156"/>
            <a:ext cx="1411717" cy="75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747" y="5551091"/>
            <a:ext cx="5106753" cy="792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88704" y="4724720"/>
            <a:ext cx="2510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0033CC"/>
                </a:solidFill>
              </a:rPr>
              <a:t>因为                       和</a:t>
            </a:r>
            <a:endParaRPr lang="zh-CN" altLang="en-US" sz="2200" b="1" dirty="0">
              <a:solidFill>
                <a:srgbClr val="0033CC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9297" y="5701439"/>
            <a:ext cx="1035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0033CC"/>
                </a:solidFill>
              </a:rPr>
              <a:t>得到：</a:t>
            </a:r>
            <a:endParaRPr lang="zh-CN" altLang="en-US" sz="2200" b="1" dirty="0">
              <a:solidFill>
                <a:srgbClr val="0033CC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86752" y="3692404"/>
            <a:ext cx="360030" cy="367066"/>
          </a:xfrm>
          <a:prstGeom prst="ellipse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3563916" y="4149060"/>
            <a:ext cx="2989284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3758" y="3717024"/>
            <a:ext cx="320068" cy="25148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 flipH="1">
            <a:off x="4644006" y="4185388"/>
            <a:ext cx="79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不含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7158" y="1049988"/>
            <a:ext cx="794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完整数据对数似然函数</a:t>
            </a:r>
            <a:r>
              <a:rPr lang="zh-CN" altLang="en-US" sz="2400" b="1" dirty="0">
                <a:solidFill>
                  <a:srgbClr val="0070C0"/>
                </a:solidFill>
              </a:rPr>
              <a:t>关于</a:t>
            </a:r>
            <a:r>
              <a:rPr lang="zh-CN" altLang="en-US" sz="2400" b="1" dirty="0">
                <a:solidFill>
                  <a:srgbClr val="FF0000"/>
                </a:solidFill>
              </a:rPr>
              <a:t>隐变量后验概率</a:t>
            </a:r>
            <a:r>
              <a:rPr lang="zh-CN" altLang="en-US" sz="2400" b="1" dirty="0">
                <a:solidFill>
                  <a:srgbClr val="0070C0"/>
                </a:solidFill>
              </a:rPr>
              <a:t>分布的</a:t>
            </a:r>
            <a:r>
              <a:rPr lang="zh-CN" altLang="en-US" sz="2400" b="1" dirty="0">
                <a:solidFill>
                  <a:srgbClr val="0000FF"/>
                </a:solidFill>
              </a:rPr>
              <a:t>期望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3042" y="1500174"/>
            <a:ext cx="4769999" cy="1332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640" y="44718"/>
            <a:ext cx="8683625" cy="1143000"/>
          </a:xfrm>
        </p:spPr>
        <p:txBody>
          <a:bodyPr>
            <a:normAutofit/>
          </a:bodyPr>
          <a:lstStyle/>
          <a:p>
            <a:r>
              <a:rPr lang="zh-CN" altLang="en-US" b="1" noProof="1">
                <a:sym typeface="+mn-ea"/>
              </a:rPr>
              <a:t>隐变量后验概率分布</a:t>
            </a:r>
            <a:endParaRPr lang="zh-CN" altLang="en-US" b="1" noProof="1"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09783" y="2983895"/>
            <a:ext cx="5790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从中我们可以得到指示变量的期望值：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9783" y="4479461"/>
            <a:ext cx="5171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完整数据的对数似然函数的期望：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25" y="3627054"/>
            <a:ext cx="1062055" cy="45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79" y="3609078"/>
            <a:ext cx="3668560" cy="75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8" y="4977204"/>
            <a:ext cx="7718759" cy="90000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>
            <a:off x="5004036" y="4039900"/>
            <a:ext cx="1504848" cy="102034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29454" y="3214686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分量对于数据点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的“责任”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852" y="5912947"/>
            <a:ext cx="6623999" cy="93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15140" y="1571612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和每个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都是独立的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  <p:sp>
        <p:nvSpPr>
          <p:cNvPr id="10241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聚类例子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94970" y="2199640"/>
            <a:ext cx="216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聚类新闻文章</a:t>
            </a:r>
            <a:endParaRPr lang="zh-CN" altLang="en-US" sz="2400" b="1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0298" y="1142984"/>
            <a:ext cx="6469302" cy="521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b="1" noProof="1">
                <a:sym typeface="+mn-ea"/>
              </a:rPr>
              <a:t>最终程序</a:t>
            </a:r>
            <a:endParaRPr lang="zh-CN" altLang="en-US" b="1" noProof="1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5200" y="1485900"/>
            <a:ext cx="58576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为                             设置初始值。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评估</a:t>
            </a:r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责任</a:t>
            </a:r>
            <a:r>
              <a:rPr lang="en-US" altLang="zh-CN" sz="2400" b="1" dirty="0">
                <a:solidFill>
                  <a:srgbClr val="0000FF"/>
                </a:solidFill>
              </a:rPr>
              <a:t>”</a:t>
            </a:r>
            <a:r>
              <a:rPr lang="zh-CN" altLang="en-US" sz="2400" b="1" dirty="0">
                <a:solidFill>
                  <a:srgbClr val="0000FF"/>
                </a:solidFill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</a:rPr>
              <a:t>E</a:t>
            </a:r>
            <a:r>
              <a:rPr lang="zh-CN" altLang="en-US" sz="2400" b="1" dirty="0">
                <a:solidFill>
                  <a:srgbClr val="0000FF"/>
                </a:solidFill>
              </a:rPr>
              <a:t>步骤）。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保持</a:t>
            </a:r>
            <a:r>
              <a:rPr lang="en-US" altLang="zh-CN" sz="2400" b="1" dirty="0">
                <a:solidFill>
                  <a:srgbClr val="0000FF"/>
                </a:solidFill>
              </a:rPr>
              <a:t>“</a:t>
            </a:r>
            <a:r>
              <a:rPr lang="zh-CN" altLang="en-US" sz="2400" b="1" dirty="0">
                <a:solidFill>
                  <a:srgbClr val="0000FF"/>
                </a:solidFill>
              </a:rPr>
              <a:t>责任</a:t>
            </a:r>
            <a:r>
              <a:rPr lang="en-US" altLang="zh-CN" sz="2400" b="1" dirty="0">
                <a:solidFill>
                  <a:srgbClr val="0000FF"/>
                </a:solidFill>
              </a:rPr>
              <a:t>”</a:t>
            </a:r>
            <a:r>
              <a:rPr lang="zh-CN" altLang="en-US" sz="2400" b="1" dirty="0">
                <a:solidFill>
                  <a:srgbClr val="0000FF"/>
                </a:solidFill>
              </a:rPr>
              <a:t>固定，对下式获得解析解。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0" indent="0" eaLnBrk="1" latinLnBrk="0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568" y="3286124"/>
            <a:ext cx="2667635" cy="1007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95" y="4341495"/>
            <a:ext cx="5262880" cy="962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5651645"/>
            <a:ext cx="1424305" cy="79502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/>
          <p:nvPr/>
        </p:nvGraphicFramePr>
        <p:xfrm>
          <a:off x="2125345" y="1650365"/>
          <a:ext cx="1521460" cy="44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7" name="" r:id="rId4" imgW="18897600" imgH="5486400" progId="Equation.3">
                  <p:embed/>
                </p:oleObj>
              </mc:Choice>
              <mc:Fallback>
                <p:oleObj name="" r:id="rId4" imgW="18897600" imgH="5486400" progId="Equation.3">
                  <p:embed/>
                  <p:pic>
                    <p:nvPicPr>
                      <p:cNvPr id="0" name="Picture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345" y="1650365"/>
                        <a:ext cx="1521460" cy="441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5625472"/>
            <a:ext cx="1863423" cy="83956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6600" b="1" dirty="0"/>
              <a:t>总结</a:t>
            </a:r>
            <a:endParaRPr lang="zh-CN" altLang="en-US" sz="6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342017" name="Picture 1" descr="C:\Users\Mis_Liu\AppData\Roaming\Tencent\Users\79190152\TIM\WinTemp\RichOle\F(53HNN0M)0KL9G(R`ER{~D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3657600" cy="1047750"/>
          </a:xfrm>
          <a:prstGeom prst="rect">
            <a:avLst/>
          </a:prstGeom>
          <a:noFill/>
        </p:spPr>
      </p:pic>
      <p:pic>
        <p:nvPicPr>
          <p:cNvPr id="342018" name="Picture 2" descr="C:\Users\Mis_Liu\AppData\Roaming\Tencent\Users\79190152\TIM\WinTemp\RichOle\Q4Y6Y)YQOLR5KGSND@9}L~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32656"/>
            <a:ext cx="2181225" cy="1057275"/>
          </a:xfrm>
          <a:prstGeom prst="rect">
            <a:avLst/>
          </a:prstGeom>
          <a:noFill/>
        </p:spPr>
      </p:pic>
      <p:pic>
        <p:nvPicPr>
          <p:cNvPr id="342019" name="Picture 3" descr="C:\Users\Mis_Liu\AppData\Roaming\Tencent\Users\79190152\TIM\WinTemp\RichOle\1JPE$V$JW45UETKW[@[U7%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6425" y="1988840"/>
            <a:ext cx="7267575" cy="1162050"/>
          </a:xfrm>
          <a:prstGeom prst="rect">
            <a:avLst/>
          </a:prstGeom>
          <a:noFill/>
        </p:spPr>
      </p:pic>
      <p:pic>
        <p:nvPicPr>
          <p:cNvPr id="342020" name="Picture 4" descr="C:\Users\Mis_Liu\AppData\Roaming\Tencent\Users\79190152\TIM\WinTemp\RichOle\G46}18YWG[8GKQJP@K][S@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933056"/>
            <a:ext cx="4076700" cy="1038225"/>
          </a:xfrm>
          <a:prstGeom prst="rect">
            <a:avLst/>
          </a:prstGeom>
          <a:noFill/>
        </p:spPr>
      </p:pic>
      <p:sp>
        <p:nvSpPr>
          <p:cNvPr id="10" name="下箭头 9"/>
          <p:cNvSpPr/>
          <p:nvPr/>
        </p:nvSpPr>
        <p:spPr>
          <a:xfrm>
            <a:off x="6228184" y="1484784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228184" y="3356992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252932" y="5085184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下箭头 12"/>
          <p:cNvSpPr/>
          <p:nvPr/>
        </p:nvSpPr>
        <p:spPr>
          <a:xfrm>
            <a:off x="827584" y="1268760"/>
            <a:ext cx="216024" cy="403244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430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618941"/>
            <a:ext cx="9144000" cy="123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4146" y="288231"/>
            <a:ext cx="8316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γ(</a:t>
            </a:r>
            <a:r>
              <a:rPr lang="en-US" altLang="zh-CN" sz="3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为观测到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之后，对应的</a:t>
            </a:r>
            <a:r>
              <a:rPr lang="en-US" altLang="zh-CN" sz="3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1200" b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的后验概率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分量</a:t>
            </a:r>
            <a:r>
              <a:rPr lang="en-US" altLang="zh-CN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对于“解释”观测值</a:t>
            </a:r>
            <a:r>
              <a:rPr lang="en-US" altLang="zh-CN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的“责任”</a:t>
            </a:r>
            <a:endParaRPr lang="zh-CN" altLang="en-US" sz="3200" b="1" dirty="0">
              <a:solidFill>
                <a:srgbClr val="4818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00166" y="1428736"/>
            <a:ext cx="7475656" cy="33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6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928934"/>
            <a:ext cx="351399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2" descr="C:\Users\Mis_Liu\AppData\Roaming\Tencent\Users\79190152\TIM\WinTemp\RichOle\Q4Y6Y)YQOLR5KGSND@9}L~7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77528" y="332656"/>
            <a:ext cx="2181225" cy="1057275"/>
          </a:xfrm>
          <a:prstGeom prst="rect">
            <a:avLst/>
          </a:prstGeom>
          <a:noFill/>
        </p:spPr>
      </p:pic>
      <p:pic>
        <p:nvPicPr>
          <p:cNvPr id="6" name="Picture 4" descr="C:\Users\Mis_Liu\AppData\Roaming\Tencent\Users\79190152\TIM\WinTemp\RichOle\G46}18YWG[8GKQJP@K][S@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862" y="2024768"/>
            <a:ext cx="4076700" cy="1038225"/>
          </a:xfrm>
          <a:prstGeom prst="rect">
            <a:avLst/>
          </a:prstGeom>
          <a:noFill/>
        </p:spPr>
      </p:pic>
      <p:sp>
        <p:nvSpPr>
          <p:cNvPr id="7" name="下箭头 6"/>
          <p:cNvSpPr/>
          <p:nvPr/>
        </p:nvSpPr>
        <p:spPr>
          <a:xfrm>
            <a:off x="2729656" y="1484784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2694770" y="3176896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1235" name="Object 3"/>
          <p:cNvGraphicFramePr>
            <a:graphicFrameLocks noChangeAspect="1"/>
          </p:cNvGraphicFramePr>
          <p:nvPr/>
        </p:nvGraphicFramePr>
        <p:xfrm>
          <a:off x="79724" y="3736313"/>
          <a:ext cx="654685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62" name="" r:id="rId3" imgW="4267200" imgH="704850" progId="PBrush">
                  <p:embed/>
                </p:oleObj>
              </mc:Choice>
              <mc:Fallback>
                <p:oleObj name="" r:id="rId3" imgW="4267200" imgH="70485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4" y="3736313"/>
                        <a:ext cx="6546850" cy="1239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45090" name="Object 2"/>
          <p:cNvGraphicFramePr>
            <a:graphicFrameLocks noChangeAspect="1"/>
          </p:cNvGraphicFramePr>
          <p:nvPr/>
        </p:nvGraphicFramePr>
        <p:xfrm>
          <a:off x="0" y="3830985"/>
          <a:ext cx="6546180" cy="123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30" name="" r:id="rId1" imgW="4267200" imgH="704850" progId="PBrush">
                  <p:embed/>
                </p:oleObj>
              </mc:Choice>
              <mc:Fallback>
                <p:oleObj name="" r:id="rId1" imgW="4267200" imgH="704850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30985"/>
                        <a:ext cx="6546180" cy="1239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1" name="Object 3"/>
          <p:cNvGraphicFramePr>
            <a:graphicFrameLocks noChangeAspect="1"/>
          </p:cNvGraphicFramePr>
          <p:nvPr/>
        </p:nvGraphicFramePr>
        <p:xfrm>
          <a:off x="96985" y="5603475"/>
          <a:ext cx="8082352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31" name="" r:id="rId3" imgW="5248275" imgH="685800" progId="PBrush">
                  <p:embed/>
                </p:oleObj>
              </mc:Choice>
              <mc:Fallback>
                <p:oleObj name="" r:id="rId3" imgW="5248275" imgH="68580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85" y="5603475"/>
                        <a:ext cx="8082352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092" name="Object 4"/>
          <p:cNvGraphicFramePr>
            <a:graphicFrameLocks noChangeAspect="1"/>
          </p:cNvGraphicFramePr>
          <p:nvPr/>
        </p:nvGraphicFramePr>
        <p:xfrm>
          <a:off x="69275" y="1639921"/>
          <a:ext cx="6266876" cy="1204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32" name="" r:id="rId5" imgW="4352925" imgH="752475" progId="PBrush">
                  <p:embed/>
                </p:oleObj>
              </mc:Choice>
              <mc:Fallback>
                <p:oleObj name="" r:id="rId5" imgW="4352925" imgH="752475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5" y="1639921"/>
                        <a:ext cx="6266876" cy="12044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" descr="C:\Users\Mis_Liu\AppData\Roaming\Tencent\Users\79190152\TIM\WinTemp\RichOle\F(53HNN0M)0KL9G(R`ER{~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5027468" cy="1440160"/>
          </a:xfrm>
          <a:prstGeom prst="rect">
            <a:avLst/>
          </a:prstGeom>
          <a:noFill/>
        </p:spPr>
      </p:pic>
      <p:sp>
        <p:nvSpPr>
          <p:cNvPr id="9" name="下箭头 8"/>
          <p:cNvSpPr/>
          <p:nvPr/>
        </p:nvSpPr>
        <p:spPr>
          <a:xfrm>
            <a:off x="2123728" y="1268760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195736" y="5151726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弧形箭头 11"/>
          <p:cNvSpPr/>
          <p:nvPr/>
        </p:nvSpPr>
        <p:spPr>
          <a:xfrm>
            <a:off x="6732240" y="2060848"/>
            <a:ext cx="1728192" cy="40324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59634" y="83982"/>
          <a:ext cx="6546180" cy="123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32" name="" r:id="rId1" imgW="4267200" imgH="704850" progId="PBrush">
                  <p:embed/>
                </p:oleObj>
              </mc:Choice>
              <mc:Fallback>
                <p:oleObj name="" r:id="rId1" imgW="4267200" imgH="704850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4" y="83982"/>
                        <a:ext cx="6546180" cy="1239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96985" y="1856472"/>
          <a:ext cx="8082352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833" name="" r:id="rId3" imgW="5248275" imgH="685800" progId="PBrush">
                  <p:embed/>
                </p:oleObj>
              </mc:Choice>
              <mc:Fallback>
                <p:oleObj name="" r:id="rId3" imgW="5248275" imgH="685800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85" y="1856472"/>
                        <a:ext cx="8082352" cy="11521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下箭头 6"/>
          <p:cNvSpPr/>
          <p:nvPr/>
        </p:nvSpPr>
        <p:spPr>
          <a:xfrm>
            <a:off x="2195736" y="1404723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Mis_Liu\AppData\Roaming\Tencent\Users\79190152\TIM\WinTemp\RichOle\]%%(_1233}YV6R6CG~O$`F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313" y="3182761"/>
            <a:ext cx="6457950" cy="1085850"/>
          </a:xfrm>
          <a:prstGeom prst="rect">
            <a:avLst/>
          </a:prstGeom>
          <a:noFill/>
        </p:spPr>
      </p:pic>
      <p:sp>
        <p:nvSpPr>
          <p:cNvPr id="9" name="下箭头 8"/>
          <p:cNvSpPr/>
          <p:nvPr/>
        </p:nvSpPr>
        <p:spPr>
          <a:xfrm>
            <a:off x="2228868" y="2869071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2222244" y="4363236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357554" y="4572008"/>
            <a:ext cx="5662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联合概率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p(X, Z)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在隐变量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后验概率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p(Z|X)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期望</a:t>
            </a:r>
            <a:endParaRPr lang="zh-CN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8113" y="4931628"/>
            <a:ext cx="2075887" cy="208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92373"/>
            <a:ext cx="7000892" cy="8162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745" y="4077236"/>
            <a:ext cx="4929222" cy="55560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1FB-095A-4DE7-8F97-64D5E99D6E2F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544" y="476672"/>
            <a:ext cx="6364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4818FA"/>
                </a:solidFill>
                <a:latin typeface="+mn-ea"/>
                <a:cs typeface="Times New Roman" panose="02020603050405020304" pitchFamily="18" charset="0"/>
              </a:rPr>
              <a:t>完整数据的对数似然函数的期望值</a:t>
            </a:r>
            <a:endParaRPr lang="zh-CN" altLang="en-US" sz="3200" b="1" dirty="0">
              <a:solidFill>
                <a:srgbClr val="4818FA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7612" y="1497722"/>
            <a:ext cx="8607330" cy="105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3068960"/>
            <a:ext cx="7848872" cy="147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由于没观测到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，转而求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联合概率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p(X, Z)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在隐变量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后验概率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p(Z|X)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期望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提纲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zh-CN" altLang="en-US" b="1" noProof="1"/>
              <a:t>聚类与</a:t>
            </a:r>
            <a:r>
              <a:rPr lang="en-US" altLang="zh-CN" b="1" noProof="1"/>
              <a:t>K</a:t>
            </a:r>
            <a:r>
              <a:rPr lang="zh-CN" altLang="en-US" b="1" noProof="1"/>
              <a:t>均值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混合高斯模型与期望最大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/>
              <a:t>期望最大的另一个视角</a:t>
            </a:r>
            <a:endParaRPr lang="en-US" altLang="zh-CN" b="1" noProof="1"/>
          </a:p>
          <a:p>
            <a:pPr>
              <a:spcBef>
                <a:spcPts val="1200"/>
              </a:spcBef>
            </a:pPr>
            <a:r>
              <a:rPr lang="zh-CN" altLang="en-US" b="1" noProof="1">
                <a:solidFill>
                  <a:srgbClr val="0000FF"/>
                </a:solidFill>
              </a:rPr>
              <a:t>期望最大的理论基础</a:t>
            </a:r>
            <a:endParaRPr lang="en-US" altLang="zh-CN" b="1" noProof="1">
              <a:solidFill>
                <a:srgbClr val="0000FF"/>
              </a:solidFill>
            </a:endParaRPr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216890"/>
            <a:ext cx="8229600" cy="1143000"/>
          </a:xfrm>
        </p:spPr>
        <p:txBody>
          <a:bodyPr/>
          <a:lstStyle/>
          <a:p>
            <a:r>
              <a:rPr lang="zh-CN" altLang="en-US" b="1" dirty="0"/>
              <a:t>EM 算法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9694" y="1480185"/>
            <a:ext cx="7672834" cy="462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给定观测变量X和隐变量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上的⼀个联合概率分布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p(X, Z|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由参数</a:t>
            </a:r>
            <a:r>
              <a:rPr lang="zh-CN" altLang="en-US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⽬标是关于</a:t>
            </a:r>
            <a:r>
              <a:rPr lang="zh-CN" altLang="en-US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最⼤化似然函数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p(X|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。</a:t>
            </a:r>
            <a:endParaRPr lang="zh-CN" altLang="en-US" sz="2400" b="1" dirty="0">
              <a:solidFill>
                <a:srgbClr val="0033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第一步</a:t>
            </a:r>
            <a:r>
              <a:rPr lang="zh-CN" altLang="en-US" sz="2400" b="1" dirty="0">
                <a:solidFill>
                  <a:schemeClr val="tx1"/>
                </a:solidFill>
              </a:rPr>
              <a:t>：选择初始参数值     。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第二步</a:t>
            </a:r>
            <a:r>
              <a:rPr lang="zh-CN" altLang="en-US" sz="2400" b="1" dirty="0">
                <a:solidFill>
                  <a:schemeClr val="tx1"/>
                </a:solidFill>
              </a:rPr>
              <a:t>：</a:t>
            </a:r>
            <a:r>
              <a:rPr lang="en-US" altLang="zh-CN" sz="2400" b="1" dirty="0">
                <a:solidFill>
                  <a:schemeClr val="tx1"/>
                </a:solidFill>
              </a:rPr>
              <a:t>E</a:t>
            </a:r>
            <a:r>
              <a:rPr lang="zh-CN" altLang="en-US" sz="2400" b="1" dirty="0">
                <a:solidFill>
                  <a:schemeClr val="tx1"/>
                </a:solidFill>
              </a:rPr>
              <a:t>步骤：估计                    。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第三步</a:t>
            </a:r>
            <a:r>
              <a:rPr lang="zh-CN" altLang="en-US" sz="2400" b="1" dirty="0">
                <a:solidFill>
                  <a:schemeClr val="tx1"/>
                </a:solidFill>
              </a:rPr>
              <a:t>：求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       </a:t>
            </a:r>
            <a:endParaRPr lang="zh-CN" altLang="en-US" sz="1600" b="1" dirty="0">
              <a:solidFill>
                <a:schemeClr val="tx1"/>
              </a:solidFill>
            </a:endParaRPr>
          </a:p>
          <a:p>
            <a:pPr marL="0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/>
                </a:solidFill>
              </a:rPr>
              <a:t>     其中，</a:t>
            </a:r>
            <a:endParaRPr lang="zh-CN" altLang="en-US" sz="2400" b="1" dirty="0">
              <a:solidFill>
                <a:schemeClr val="tx1"/>
              </a:solidFill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检查对数似然函数或者参数值的收敛性。如果不满⾜收敛准则，那么令              ，然后回到第二步。</a:t>
            </a:r>
            <a:endParaRPr lang="zh-CN" altLang="en-US" sz="2400" b="1" dirty="0">
              <a:solidFill>
                <a:srgbClr val="0033CC"/>
              </a:solidFill>
            </a:endParaRPr>
          </a:p>
        </p:txBody>
      </p:sp>
      <p:graphicFrame>
        <p:nvGraphicFramePr>
          <p:cNvPr id="14" name="内容占位符 13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392325" y="2958880"/>
          <a:ext cx="337459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52" name="" r:id="rId1" imgW="4572000" imgH="4876800" progId="Equation.3">
                  <p:embed/>
                </p:oleObj>
              </mc:Choice>
              <mc:Fallback>
                <p:oleObj name="" r:id="rId1" imgW="4572000" imgH="4876800" progId="Equation.3">
                  <p:embed/>
                  <p:pic>
                    <p:nvPicPr>
                      <p:cNvPr id="0" name="内容占位符 13">
                        <a:hlinkClick r:id="" action="ppaction://ole?verb=0"/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325" y="2958880"/>
                        <a:ext cx="337459" cy="36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58" y="5663045"/>
            <a:ext cx="914479" cy="358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44" y="3861084"/>
            <a:ext cx="2822399" cy="57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802" y="4500570"/>
            <a:ext cx="4349942" cy="5945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249" y="3452896"/>
            <a:ext cx="1288421" cy="28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357298"/>
            <a:ext cx="3800973" cy="4689177"/>
          </a:xfrm>
          <a:prstGeom prst="rect">
            <a:avLst/>
          </a:prstGeom>
        </p:spPr>
      </p:pic>
      <p:sp>
        <p:nvSpPr>
          <p:cNvPr id="10241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zh-CN" altLang="en-US" b="1" dirty="0"/>
              <a:t>聚类例子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30" y="5498465"/>
            <a:ext cx="2609850" cy="419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0419" y="251408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进化树</a:t>
            </a:r>
            <a:endParaRPr lang="zh-CN" altLang="en-US" sz="24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启发式定义的通用EM算法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0260" y="1468577"/>
            <a:ext cx="83391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33CC"/>
                </a:solidFill>
              </a:rPr>
              <a:t>EM</a:t>
            </a:r>
            <a:r>
              <a:rPr lang="zh-CN" altLang="en-US" sz="2400" b="1" dirty="0">
                <a:solidFill>
                  <a:srgbClr val="0033CC"/>
                </a:solidFill>
              </a:rPr>
              <a:t>是一种通用技术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285750" indent="0" algn="l" eaLnBrk="1" latinLnBrk="0" hangingPunct="1">
              <a:lnSpc>
                <a:spcPct val="150000"/>
              </a:lnSpc>
            </a:pPr>
            <a:r>
              <a:rPr lang="zh-CN" altLang="en-US" sz="2400" b="1" dirty="0"/>
              <a:t>    查找具有</a:t>
            </a:r>
            <a:r>
              <a:rPr lang="zh-CN" altLang="en-US" sz="2400" b="1" dirty="0">
                <a:solidFill>
                  <a:srgbClr val="FF0000"/>
                </a:solidFill>
              </a:rPr>
              <a:t>隐变量的概率模型的最大似然解</a:t>
            </a:r>
            <a:r>
              <a:rPr lang="zh-CN" altLang="en-US" sz="2400" b="1" dirty="0"/>
              <a:t>（参数）</a:t>
            </a:r>
            <a:endParaRPr lang="zh-CN" altLang="en-US" sz="2400" b="1" dirty="0"/>
          </a:p>
          <a:p>
            <a:pPr marL="342900" indent="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33CC"/>
                </a:solidFill>
              </a:rPr>
              <a:t>EM是启发式定义的</a:t>
            </a:r>
            <a:endParaRPr lang="zh-CN" altLang="en-US" sz="2400" b="1" dirty="0">
              <a:solidFill>
                <a:srgbClr val="0033CC"/>
              </a:solidFill>
            </a:endParaRPr>
          </a:p>
          <a:p>
            <a:pPr marL="34290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  </a:t>
            </a:r>
            <a:r>
              <a:rPr lang="zh-CN" altLang="en-US" sz="2400" b="1" dirty="0">
                <a:solidFill>
                  <a:schemeClr val="tx1"/>
                </a:solidFill>
              </a:rPr>
              <a:t>它可以证明最大化似然函数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102870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单调增加观察数据的对数似然，直到达到局部最大值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1029335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证明涉及获得对数似然函数的下界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endParaRPr lang="zh-CN" altLang="en-US" b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4000" b="1" dirty="0">
                <a:latin typeface="+mn-ea"/>
                <a:ea typeface="+mn-ea"/>
              </a:rPr>
              <a:t>收敛性证明</a:t>
            </a:r>
            <a:endParaRPr sz="4000" b="1" dirty="0"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791710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我们的目标是最大化似然函数</a:t>
            </a:r>
            <a:endParaRPr lang="zh-CN" altLang="en-US" sz="2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最优化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是困难的，但是最优化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p(X, Z|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是容易的。</a:t>
            </a:r>
            <a:endParaRPr lang="zh-CN" altLang="en-US" sz="2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q(Z)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为隐变量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上的一个分布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，对于任何的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q(Z)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有分解：</a:t>
            </a:r>
            <a:endParaRPr lang="zh-CN" altLang="en-US" sz="2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70C0"/>
                </a:solidFill>
              </a:rPr>
              <a:t>       </a:t>
            </a:r>
            <a:r>
              <a:rPr lang="zh-CN" altLang="en-US" sz="2400" b="1" dirty="0">
                <a:solidFill>
                  <a:srgbClr val="0033CC"/>
                </a:solidFill>
              </a:rPr>
              <a:t>其中，</a:t>
            </a:r>
            <a:endParaRPr lang="zh-CN" altLang="en-US" sz="2400" b="1" dirty="0">
              <a:solidFill>
                <a:srgbClr val="0033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388" y="357166"/>
            <a:ext cx="262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边缘不好算，联合好算，转换，且都可以考虑</a:t>
            </a:r>
            <a:r>
              <a:rPr lang="en-US" altLang="zh-CN" b="1" dirty="0">
                <a:solidFill>
                  <a:srgbClr val="FF0000"/>
                </a:solidFill>
              </a:rPr>
              <a:t>EM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57356" y="5715016"/>
            <a:ext cx="5787777" cy="73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215206" y="407194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4818FA"/>
                </a:solidFill>
              </a:rPr>
              <a:t>下界</a:t>
            </a:r>
            <a:endParaRPr lang="zh-CN" altLang="en-US" sz="2000" b="1" dirty="0">
              <a:solidFill>
                <a:srgbClr val="4818FA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56841" y="4846818"/>
            <a:ext cx="2208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q(Z)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与后验</a:t>
            </a:r>
            <a:r>
              <a:rPr lang="en-US" altLang="zh-CN" sz="2000" b="1" i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p(Z/</a:t>
            </a:r>
            <a:r>
              <a:rPr lang="en-US" altLang="zh-CN" sz="2000" b="1" i="1" dirty="0" err="1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X,θ</a:t>
            </a:r>
            <a:r>
              <a:rPr lang="en-US" altLang="zh-CN" sz="2000" b="1" i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zh-CN" altLang="en-US" sz="2000" b="1" dirty="0">
                <a:solidFill>
                  <a:srgbClr val="4818F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</a:t>
            </a:r>
            <a:endParaRPr lang="zh-CN" altLang="en-US" sz="2000" b="1" dirty="0">
              <a:solidFill>
                <a:srgbClr val="4818F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89" y="1071546"/>
            <a:ext cx="2605362" cy="61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786058"/>
            <a:ext cx="492372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3929066"/>
            <a:ext cx="4829172" cy="170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对数似然的下界</a:t>
            </a:r>
            <a:endParaRPr lang="zh-CN" altLang="en-US" sz="4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4188946" y="5581990"/>
            <a:ext cx="2133600" cy="365125"/>
          </a:xfrm>
        </p:spPr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88807" y="19268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下界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48" y="1428736"/>
            <a:ext cx="4335437" cy="48612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6" y="2709066"/>
            <a:ext cx="4325777" cy="1512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2028" y="23088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33CC"/>
                </a:solidFill>
              </a:rPr>
              <a:t>其中：</a:t>
            </a:r>
            <a:endParaRPr lang="zh-CN" altLang="en-US" sz="2000" b="1" dirty="0">
              <a:solidFill>
                <a:srgbClr val="0033CC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00" y="1556844"/>
            <a:ext cx="3395918" cy="222535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50585" y="4606116"/>
            <a:ext cx="5966460" cy="1754326"/>
            <a:chOff x="1233805" y="2273935"/>
            <a:chExt cx="5966460" cy="1754326"/>
          </a:xfrm>
        </p:grpSpPr>
        <p:sp>
          <p:nvSpPr>
            <p:cNvPr id="20" name="文本框 19"/>
            <p:cNvSpPr txBox="1"/>
            <p:nvPr/>
          </p:nvSpPr>
          <p:spPr>
            <a:xfrm>
              <a:off x="1233805" y="2273935"/>
              <a:ext cx="59664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latinLnBrk="0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因为                            ，有</a:t>
              </a:r>
              <a:endPara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latinLnBrk="0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或者说                                                       。</a:t>
              </a:r>
              <a:endParaRPr lang="en-US" altLang="zh-CN" sz="24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latinLnBrk="0" hangingPunct="1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00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是         的泛函，是    的函数。</a:t>
              </a:r>
              <a:endParaRPr lang="zh-CN" alt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1737" y="2467899"/>
              <a:ext cx="1913684" cy="3600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7195" y="2477481"/>
              <a:ext cx="2421003" cy="36000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7808" y="3023340"/>
              <a:ext cx="3742997" cy="342000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255" y="5900694"/>
            <a:ext cx="572400" cy="324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t="1" r="77831" b="-7919"/>
          <a:stretch>
            <a:fillRect/>
          </a:stretch>
        </p:blipFill>
        <p:spPr>
          <a:xfrm>
            <a:off x="1122591" y="5893176"/>
            <a:ext cx="829765" cy="3690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891" y="5889622"/>
            <a:ext cx="216000" cy="324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标题 1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E步骤和</a:t>
            </a:r>
            <a:r>
              <a:rPr lang="en-US" altLang="zh-CN" sz="4000" b="1" dirty="0"/>
              <a:t>M</a:t>
            </a:r>
            <a:r>
              <a:rPr lang="zh-CN" altLang="en-US" sz="4000" b="1" dirty="0"/>
              <a:t>步骤</a:t>
            </a:r>
            <a:endParaRPr lang="zh-CN" altLang="en-US" sz="4000" b="1" dirty="0"/>
          </a:p>
        </p:txBody>
      </p:sp>
      <p:graphicFrame>
        <p:nvGraphicFramePr>
          <p:cNvPr id="94212" name="对象 2"/>
          <p:cNvGraphicFramePr>
            <a:graphicFrameLocks noChangeAspect="1"/>
          </p:cNvGraphicFramePr>
          <p:nvPr/>
        </p:nvGraphicFramePr>
        <p:xfrm>
          <a:off x="5523818" y="2661101"/>
          <a:ext cx="32242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836" name="" r:id="rId1" imgW="3933825" imgH="752475" progId="PBrush">
                  <p:embed/>
                </p:oleObj>
              </mc:Choice>
              <mc:Fallback>
                <p:oleObj name="" r:id="rId1" imgW="3933825" imgH="752475" progId="PBrush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3818" y="2661101"/>
                        <a:ext cx="3224213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363798" y="2637288"/>
            <a:ext cx="3384550" cy="647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251" y="920921"/>
            <a:ext cx="3853180" cy="553720"/>
          </a:xfrm>
          <a:prstGeom prst="rect">
            <a:avLst/>
          </a:prstGeom>
          <a:ln w="15875">
            <a:solidFill>
              <a:srgbClr val="00B050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571453" y="1484838"/>
            <a:ext cx="8115347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下界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L(q, θ)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关于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q(Z)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最大化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                    不依赖于</a:t>
            </a:r>
            <a:r>
              <a:rPr lang="en-US" altLang="zh-CN" sz="2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q(Z)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，</a:t>
            </a:r>
            <a:endParaRPr lang="en-US" altLang="zh-CN" sz="22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</a:t>
            </a:r>
            <a:r>
              <a:rPr lang="en-US" altLang="zh-CN" sz="2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L(q, θ)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的最⼤值出现在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KL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散度等于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的时候，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也就是                 的时候。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下界</a:t>
            </a:r>
            <a:r>
              <a:rPr lang="en-US" altLang="zh-CN" sz="2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L(q, θ)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为：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/>
            <a:endParaRPr lang="en-US" altLang="zh-CN" sz="2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zh-CN" altLang="en-US" sz="2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zh-CN" altLang="en-US" sz="2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endParaRPr lang="en-US" altLang="zh-CN" sz="2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1"/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其中，常数就是分布</a:t>
            </a:r>
            <a:r>
              <a:rPr lang="zh-CN" altLang="en-US" sz="2200" b="1" i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的（信息）熵，因此与</a:t>
            </a:r>
            <a:r>
              <a:rPr lang="zh-CN" altLang="en-US" sz="2200" b="1" i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θ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⽆关。</a:t>
            </a:r>
            <a:endParaRPr lang="zh-CN" altLang="en-US" sz="22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M步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中，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最⼤化完整数据对数似然函数的期望</a:t>
            </a:r>
            <a:endParaRPr lang="en-US" altLang="zh-CN" sz="24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/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我们进⾏优化的变量</a:t>
            </a:r>
            <a:r>
              <a:rPr lang="zh-CN" altLang="en-US" sz="2200" b="1" i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θ</a:t>
            </a:r>
            <a:r>
              <a:rPr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只出现在对数运算内部，并且对完整数据的优化要更加简单。</a:t>
            </a:r>
            <a:endParaRPr lang="zh-CN" altLang="en-US" sz="22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14699" y="1896256"/>
          <a:ext cx="112903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837" name="" r:id="rId4" imgW="16459200" imgH="5181600" progId="Equation.3">
                  <p:embed/>
                </p:oleObj>
              </mc:Choice>
              <mc:Fallback>
                <p:oleObj name="" r:id="rId4" imgW="16459200" imgH="5181600" progId="Equation.3">
                  <p:embed/>
                  <p:pic>
                    <p:nvPicPr>
                      <p:cNvPr id="0" name="对象 13">
                        <a:hlinkClick r:id="" action="ppaction://ole?verb=0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699" y="1896256"/>
                        <a:ext cx="112903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452" name="Picture 24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94180" y="2618238"/>
            <a:ext cx="211931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453" name="Picture 24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7083" y="3382506"/>
            <a:ext cx="8031163" cy="111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71" y="362427"/>
            <a:ext cx="2989696" cy="10449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16724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E和M步骤的说明</a:t>
            </a:r>
            <a:endParaRPr lang="zh-CN" altLang="en-US" sz="4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710" y="1343542"/>
            <a:ext cx="4781322" cy="3450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E</a:t>
            </a:r>
            <a:r>
              <a:rPr lang="zh-CN" altLang="en-US" sz="2400" b="1" dirty="0">
                <a:solidFill>
                  <a:srgbClr val="FF0000"/>
                </a:solidFill>
              </a:rPr>
              <a:t>步：保持 </a:t>
            </a:r>
            <a:r>
              <a:rPr lang="en-US" altLang="zh-CN" sz="2400" b="1" dirty="0">
                <a:solidFill>
                  <a:srgbClr val="FF0000"/>
                </a:solidFill>
              </a:rPr>
              <a:t>θ</a:t>
            </a:r>
            <a:r>
              <a:rPr lang="zh-CN" altLang="en-US" sz="2400" b="1" baseline="30000" dirty="0">
                <a:solidFill>
                  <a:srgbClr val="FF0000"/>
                </a:solidFill>
              </a:rPr>
              <a:t>旧</a:t>
            </a:r>
            <a:r>
              <a:rPr lang="zh-CN" altLang="en-US" sz="2400" b="1" dirty="0">
                <a:solidFill>
                  <a:srgbClr val="FF0000"/>
                </a:solidFill>
              </a:rPr>
              <a:t> 固定，最大化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             </a:t>
            </a:r>
            <a:r>
              <a:rPr lang="zh-CN" altLang="en-US" sz="2400" b="1" dirty="0">
                <a:solidFill>
                  <a:srgbClr val="FF0000"/>
                </a:solidFill>
              </a:rPr>
              <a:t>下界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L(q, θ)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11430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</a:rPr>
              <a:t>把分布</a:t>
            </a: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q(Z)</a:t>
            </a:r>
            <a:r>
              <a:rPr lang="zh-CN" altLang="en-US" sz="2000" b="1" dirty="0">
                <a:solidFill>
                  <a:srgbClr val="0000FF"/>
                </a:solidFill>
              </a:rPr>
              <a:t>设置为当前参数值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800100"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FF"/>
                </a:solidFill>
              </a:rPr>
              <a:t>               下的后验概率分布，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800100" lvl="1">
              <a:lnSpc>
                <a:spcPct val="150000"/>
              </a:lnSpc>
            </a:pPr>
            <a:endParaRPr lang="en-US" altLang="zh-CN" sz="2000" b="1" dirty="0">
              <a:solidFill>
                <a:srgbClr val="0000FF"/>
              </a:solidFill>
            </a:endParaRPr>
          </a:p>
          <a:p>
            <a:pPr marL="11430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</a:rPr>
              <a:t>这使得下界移动到对数似然同样的值，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此时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散度为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226" y="3624836"/>
            <a:ext cx="4396602" cy="24683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72" y="1430706"/>
            <a:ext cx="3395918" cy="22253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57290" y="300037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θ</a:t>
            </a:r>
            <a:r>
              <a:rPr lang="zh-CN" altLang="en-US" b="1" baseline="30000" dirty="0">
                <a:solidFill>
                  <a:srgbClr val="0000FF"/>
                </a:solidFill>
              </a:rPr>
              <a:t>旧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8" name="Picture 2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3488297"/>
            <a:ext cx="2119310" cy="31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4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08615"/>
            <a:ext cx="6012161" cy="8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116724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E和M步骤的说明</a:t>
            </a:r>
            <a:endParaRPr lang="zh-CN" altLang="en-US" sz="4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023" y="1316670"/>
            <a:ext cx="3975891" cy="22321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72" y="3692868"/>
            <a:ext cx="3112087" cy="24003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710" y="1397675"/>
            <a:ext cx="485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步：关于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最大化下界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L(q, θ)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，得到更新的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zh-CN" altLang="en-US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</a:rPr>
              <a:t>这使得对数似然随着下界而增加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7" name="Picture 24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1" y="4563102"/>
            <a:ext cx="6444839" cy="89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993947"/>
            <a:ext cx="2736304" cy="37399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zh-CN" altLang="en-US" sz="4000" b="1" dirty="0"/>
              <a:t>在参数空间可视化EM</a:t>
            </a:r>
            <a:endParaRPr lang="zh-CN" altLang="en-US" sz="4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DC5FD-797B-41A5-BFF7-E56C48E59B25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7158" y="1571612"/>
            <a:ext cx="44643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EM算法通过交替计算</a:t>
            </a:r>
            <a:r>
              <a:rPr lang="zh-CN" altLang="en-US" sz="2400" b="1" dirty="0">
                <a:solidFill>
                  <a:srgbClr val="FF0000"/>
                </a:solidFill>
              </a:rPr>
              <a:t>当前参数值下的对数似然函数的下界</a:t>
            </a:r>
            <a:r>
              <a:rPr lang="zh-CN" altLang="en-US" sz="2400" b="1" dirty="0">
                <a:solidFill>
                  <a:srgbClr val="0000FF"/>
                </a:solidFill>
              </a:rPr>
              <a:t>以及</a:t>
            </a:r>
            <a:r>
              <a:rPr lang="zh-CN" altLang="en-US" sz="2400" b="1" dirty="0">
                <a:solidFill>
                  <a:srgbClr val="FF0000"/>
                </a:solidFill>
              </a:rPr>
              <a:t>最⼤化下界</a:t>
            </a:r>
            <a:r>
              <a:rPr lang="zh-CN" altLang="en-US" sz="2400" b="1" dirty="0">
                <a:solidFill>
                  <a:srgbClr val="0000FF"/>
                </a:solidFill>
              </a:rPr>
              <a:t>来得到新的参数值。</a:t>
            </a:r>
            <a:endParaRPr lang="zh-CN" altLang="en-US" sz="2400" b="1" dirty="0">
              <a:solidFill>
                <a:srgbClr val="0000FF"/>
              </a:solidFill>
            </a:endParaRPr>
          </a:p>
          <a:p>
            <a:pPr marL="342900" indent="-342900" algn="l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注意下界是凹函数，有唯一的最大值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65911" y="1700856"/>
            <a:ext cx="4034259" cy="2952246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6245722" y="2726524"/>
            <a:ext cx="576048" cy="2376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553200" y="2492922"/>
            <a:ext cx="268570" cy="259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600962" y="5181560"/>
            <a:ext cx="2643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下界函数在       和           与对数似然函数相切</a:t>
            </a:r>
            <a:endParaRPr lang="zh-CN" altLang="en-US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54" y="5238798"/>
            <a:ext cx="444707" cy="27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54" y="5228342"/>
            <a:ext cx="354857" cy="270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习题：</a:t>
            </a:r>
            <a:r>
              <a:rPr lang="en-US" altLang="zh-CN" b="1" dirty="0">
                <a:solidFill>
                  <a:schemeClr val="bg1"/>
                </a:solidFill>
              </a:rPr>
              <a:t>EM</a:t>
            </a:r>
            <a:r>
              <a:rPr lang="zh-CN" altLang="en-US" b="1" dirty="0">
                <a:solidFill>
                  <a:schemeClr val="bg1"/>
                </a:solidFill>
              </a:rPr>
              <a:t>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6675" y="1086708"/>
            <a:ext cx="9001156" cy="2304192"/>
            <a:chOff x="505892" y="1458944"/>
            <a:chExt cx="8132215" cy="18877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05892" y="1467653"/>
              <a:ext cx="8132215" cy="187903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71749" y="1458944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j-ea"/>
                  <a:ea typeface="+mj-ea"/>
                </a:rPr>
                <a:t>2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3500438"/>
            <a:ext cx="5995838" cy="238513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习题： </a:t>
            </a:r>
            <a:r>
              <a:rPr lang="en-US" altLang="zh-CN" b="1" dirty="0">
                <a:solidFill>
                  <a:schemeClr val="bg1"/>
                </a:solidFill>
              </a:rPr>
              <a:t>EM</a:t>
            </a:r>
            <a:r>
              <a:rPr lang="zh-CN" altLang="en-US" b="1" dirty="0">
                <a:solidFill>
                  <a:schemeClr val="bg1"/>
                </a:solidFill>
              </a:rPr>
              <a:t>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合 4"/>
          <p:cNvGrpSpPr/>
          <p:nvPr/>
        </p:nvGrpSpPr>
        <p:grpSpPr>
          <a:xfrm>
            <a:off x="95250" y="785794"/>
            <a:ext cx="8944006" cy="5786478"/>
            <a:chOff x="1014864" y="274277"/>
            <a:chExt cx="9509524" cy="620789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86292" y="2823035"/>
              <a:ext cx="9314286" cy="80952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64" y="5463554"/>
              <a:ext cx="5638095" cy="39047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864" y="6158357"/>
              <a:ext cx="5419048" cy="32381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3948" y="5463554"/>
              <a:ext cx="2801461" cy="49856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9473" y="4386647"/>
              <a:ext cx="5727128" cy="81302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911" y="3646995"/>
              <a:ext cx="2930513" cy="60771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483" y="274277"/>
              <a:ext cx="9361905" cy="121904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17996" y="1493325"/>
              <a:ext cx="4593032" cy="10795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2483" y="4371866"/>
              <a:ext cx="295238" cy="3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习题： </a:t>
            </a:r>
            <a:r>
              <a:rPr lang="en-US" altLang="zh-CN" b="1" dirty="0">
                <a:solidFill>
                  <a:schemeClr val="bg1"/>
                </a:solidFill>
              </a:rPr>
              <a:t>EM</a:t>
            </a:r>
            <a:r>
              <a:rPr lang="zh-CN" altLang="en-US" b="1" dirty="0">
                <a:solidFill>
                  <a:schemeClr val="bg1"/>
                </a:solidFill>
              </a:rPr>
              <a:t>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04775" y="928670"/>
            <a:ext cx="8924956" cy="5500726"/>
            <a:chOff x="983977" y="450650"/>
            <a:chExt cx="9544300" cy="579096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85420" y="450650"/>
              <a:ext cx="9342857" cy="12952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977" y="1938923"/>
              <a:ext cx="714286" cy="32381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77" y="4385744"/>
              <a:ext cx="9352381" cy="41904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2013" y="2388814"/>
              <a:ext cx="8147974" cy="143431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3768" y="5480478"/>
              <a:ext cx="6798540" cy="761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940,&quot;width&quot;:3630}"/>
</p:tagLst>
</file>

<file path=ppt/tags/tag2.xml><?xml version="1.0" encoding="utf-8"?>
<p:tagLst xmlns:p="http://schemas.openxmlformats.org/presentationml/2006/main">
  <p:tag name="KSO_WM_UNIT_PLACING_PICTURE_USER_VIEWPORT" val="{&quot;height&quot;:1610.844094488189,&quot;width&quot;:9524.99527559055}"/>
</p:tagLst>
</file>

<file path=ppt/tags/tag3.xml><?xml version="1.0" encoding="utf-8"?>
<p:tagLst xmlns:p="http://schemas.openxmlformats.org/presentationml/2006/main">
  <p:tag name="KSO_WM_UNIT_PLACING_PICTURE_USER_VIEWPORT" val="{&quot;height&quot;:657.2362204724409,&quot;width&quot;:2137.514960629921}"/>
</p:tagLst>
</file>

<file path=ppt/tags/tag4.xml><?xml version="1.0" encoding="utf-8"?>
<p:tagLst xmlns:p="http://schemas.openxmlformats.org/presentationml/2006/main">
  <p:tag name="KSO_WPP_MARK_KEY" val="be7460d0-bcdf-4289-9c3b-268397a579ca"/>
  <p:tag name="COMMONDATA" val="eyJoZGlkIjoiODQzYmFkMjZhNTRjZTViMjMzZDdlNDYxNDc4YTNkZjg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8710</Words>
  <Application>WPS 演示</Application>
  <PresentationFormat>全屏显示(4:3)</PresentationFormat>
  <Paragraphs>1063</Paragraphs>
  <Slides>103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58</vt:i4>
      </vt:variant>
      <vt:variant>
        <vt:lpstr>幻灯片标题</vt:lpstr>
      </vt:variant>
      <vt:variant>
        <vt:i4>103</vt:i4>
      </vt:variant>
    </vt:vector>
  </HeadingPairs>
  <TitlesOfParts>
    <vt:vector size="177" baseType="lpstr">
      <vt:lpstr>Arial</vt:lpstr>
      <vt:lpstr>宋体</vt:lpstr>
      <vt:lpstr>Wingdings</vt:lpstr>
      <vt:lpstr>Calibri</vt:lpstr>
      <vt:lpstr>楷体</vt:lpstr>
      <vt:lpstr>Wingdings</vt:lpstr>
      <vt:lpstr>-apple-system</vt:lpstr>
      <vt:lpstr>Segoe Print</vt:lpstr>
      <vt:lpstr>Helvetica Neue</vt:lpstr>
      <vt:lpstr>Times New Roman</vt:lpstr>
      <vt:lpstr>微软雅黑</vt:lpstr>
      <vt:lpstr>Arial Unicode MS</vt:lpstr>
      <vt:lpstr>STSongti-SC-Regular</vt:lpstr>
      <vt:lpstr>华文隶书</vt:lpstr>
      <vt:lpstr>黑体</vt:lpstr>
      <vt:lpstr>Office 主题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Equation.DSMT4</vt:lpstr>
      <vt:lpstr>PBrush</vt:lpstr>
      <vt:lpstr>Equation.3</vt:lpstr>
      <vt:lpstr>Equation.3</vt:lpstr>
      <vt:lpstr>Equation.3</vt:lpstr>
      <vt:lpstr>Equation.3</vt:lpstr>
      <vt:lpstr>Equation.3</vt:lpstr>
      <vt:lpstr>PBrush</vt:lpstr>
      <vt:lpstr>PBrush</vt:lpstr>
      <vt:lpstr>Equation.3</vt:lpstr>
      <vt:lpstr>PBrush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PBrush</vt:lpstr>
      <vt:lpstr>Equation.3</vt:lpstr>
      <vt:lpstr>Equation.3</vt:lpstr>
      <vt:lpstr>PBrush</vt:lpstr>
      <vt:lpstr>PBrush</vt:lpstr>
      <vt:lpstr>Equation.3</vt:lpstr>
      <vt:lpstr>Equation.KSEE3</vt:lpstr>
      <vt:lpstr>PBrush</vt:lpstr>
      <vt:lpstr>PBrush</vt:lpstr>
      <vt:lpstr>PBrush</vt:lpstr>
      <vt:lpstr>PBrush</vt:lpstr>
      <vt:lpstr>PBrush</vt:lpstr>
      <vt:lpstr>PBrush</vt:lpstr>
      <vt:lpstr>Equation.3</vt:lpstr>
      <vt:lpstr>PBrush</vt:lpstr>
      <vt:lpstr>Equation.3</vt:lpstr>
      <vt:lpstr>Equation.3</vt:lpstr>
      <vt:lpstr>PBrush</vt:lpstr>
      <vt:lpstr>Equation.3</vt:lpstr>
      <vt:lpstr>Equation.3</vt:lpstr>
      <vt:lpstr>第六讲  K均值、混合高斯模型和期望最大</vt:lpstr>
      <vt:lpstr>提纲</vt:lpstr>
      <vt:lpstr>示例</vt:lpstr>
      <vt:lpstr>聚类</vt:lpstr>
      <vt:lpstr>聚类算法</vt:lpstr>
      <vt:lpstr>聚类例子</vt:lpstr>
      <vt:lpstr>聚类例子</vt:lpstr>
      <vt:lpstr>聚类例子</vt:lpstr>
      <vt:lpstr>聚类例子</vt:lpstr>
      <vt:lpstr>K均值（K-means）聚类</vt:lpstr>
      <vt:lpstr>K均值聚类</vt:lpstr>
      <vt:lpstr>失真度量</vt:lpstr>
      <vt:lpstr>两个更新阶段</vt:lpstr>
      <vt:lpstr>E: 参数      的选择 </vt:lpstr>
      <vt:lpstr>M: 优化 </vt:lpstr>
      <vt:lpstr>K-均值 算法终止</vt:lpstr>
      <vt:lpstr>K-means  -- Old Faithful Data</vt:lpstr>
      <vt:lpstr>迭代后的代价函数</vt:lpstr>
      <vt:lpstr>迭代后的代价函数</vt:lpstr>
      <vt:lpstr>K均值示例</vt:lpstr>
      <vt:lpstr>K均值示例</vt:lpstr>
      <vt:lpstr>K均值示例</vt:lpstr>
      <vt:lpstr>K均值  Getting Stuck</vt:lpstr>
      <vt:lpstr>局部最小值 </vt:lpstr>
      <vt:lpstr>K均值算法的性质</vt:lpstr>
      <vt:lpstr>K均值的局限</vt:lpstr>
      <vt:lpstr>图像分割和压缩</vt:lpstr>
      <vt:lpstr>K均值用于图像分割</vt:lpstr>
      <vt:lpstr>K均值用于数据压缩</vt:lpstr>
      <vt:lpstr>提纲</vt:lpstr>
      <vt:lpstr>提纲</vt:lpstr>
      <vt:lpstr>单高斯模型</vt:lpstr>
      <vt:lpstr>二维高斯模型</vt:lpstr>
      <vt:lpstr>二维高斯模型</vt:lpstr>
      <vt:lpstr>混合高斯模型</vt:lpstr>
      <vt:lpstr>混合高斯模型</vt:lpstr>
      <vt:lpstr>高斯混合模型 (GMM)</vt:lpstr>
      <vt:lpstr>一维高斯混合函数的边缘分布</vt:lpstr>
      <vt:lpstr>二维高斯混合函数的边缘分布</vt:lpstr>
      <vt:lpstr>GMMs 和隐变量</vt:lpstr>
      <vt:lpstr>确定边缘概率分布p(z)</vt:lpstr>
      <vt:lpstr>确定条件概率p(x|z)    </vt:lpstr>
      <vt:lpstr>联合分布</vt:lpstr>
      <vt:lpstr>边缘概率分布p(x) </vt:lpstr>
      <vt:lpstr>另一个条件概率 (Responsibility)</vt:lpstr>
      <vt:lpstr>“责任”的描述</vt:lpstr>
      <vt:lpstr>提纲</vt:lpstr>
      <vt:lpstr>GMM的最大似然</vt:lpstr>
      <vt:lpstr>GMM的似然函数</vt:lpstr>
      <vt:lpstr>最大化对数似然函数</vt:lpstr>
      <vt:lpstr>GMM 最大似然估计的一些问题</vt:lpstr>
      <vt:lpstr>病态解</vt:lpstr>
      <vt:lpstr>可区分问题</vt:lpstr>
      <vt:lpstr>⽤于⾼斯混合模型的EM</vt:lpstr>
      <vt:lpstr>用于GMM的EM: 关于μk求导 </vt:lpstr>
      <vt:lpstr>均值的最大似然结果</vt:lpstr>
      <vt:lpstr>协方差的最大似然结果</vt:lpstr>
      <vt:lpstr>混合系数的最大似然结果</vt:lpstr>
      <vt:lpstr>最大似然函数表达式总结</vt:lpstr>
      <vt:lpstr>提纲</vt:lpstr>
      <vt:lpstr>EM公式</vt:lpstr>
      <vt:lpstr> 用于 GMM的非形式化EM描述</vt:lpstr>
      <vt:lpstr>⾼斯混合模型的EM算法</vt:lpstr>
      <vt:lpstr>EM应⽤于⽼忠实间歇喷泉数据集</vt:lpstr>
      <vt:lpstr>高斯混合 vs. K均值算法</vt:lpstr>
      <vt:lpstr> EM的实际问题</vt:lpstr>
      <vt:lpstr>提纲</vt:lpstr>
      <vt:lpstr>EM算法的另一种观点</vt:lpstr>
      <vt:lpstr>隐变量的似然函数</vt:lpstr>
      <vt:lpstr>完整数据集</vt:lpstr>
      <vt:lpstr>p(X, Z | θ)的期望最大化 </vt:lpstr>
      <vt:lpstr>E 步骤和 M 步骤</vt:lpstr>
      <vt:lpstr>一般的 EM 算法</vt:lpstr>
      <vt:lpstr>缺失变量</vt:lpstr>
      <vt:lpstr>重新考察⾼斯混合模型</vt:lpstr>
      <vt:lpstr>完整数据(X, Z)的似然函数</vt:lpstr>
      <vt:lpstr>完整数据的似然函数</vt:lpstr>
      <vt:lpstr>隐变量后验概率分布</vt:lpstr>
      <vt:lpstr>隐变量后验概率分布</vt:lpstr>
      <vt:lpstr>最终程序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EM 算法</vt:lpstr>
      <vt:lpstr>启发式定义的通用EM算法</vt:lpstr>
      <vt:lpstr>收敛性证明</vt:lpstr>
      <vt:lpstr>对数似然的下界</vt:lpstr>
      <vt:lpstr>E步骤和M步骤</vt:lpstr>
      <vt:lpstr>E和M步骤的说明</vt:lpstr>
      <vt:lpstr>E和M步骤的说明</vt:lpstr>
      <vt:lpstr>在参数空间可视化EM</vt:lpstr>
      <vt:lpstr>习题：EM算法</vt:lpstr>
      <vt:lpstr>习题： EM算法</vt:lpstr>
      <vt:lpstr>习题： EM算法</vt:lpstr>
      <vt:lpstr>习题： EM算法</vt:lpstr>
      <vt:lpstr>习题： EM算法</vt:lpstr>
      <vt:lpstr>本章阅读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第十三章 深度学习</dc:title>
  <dc:creator>Hong</dc:creator>
  <cp:lastModifiedBy>伯恩</cp:lastModifiedBy>
  <cp:revision>415</cp:revision>
  <dcterms:created xsi:type="dcterms:W3CDTF">2015-12-05T12:35:00Z</dcterms:created>
  <dcterms:modified xsi:type="dcterms:W3CDTF">2023-03-20T13:55:44Z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90C15F1DC43940DEAC882EEC5FE28D87</vt:lpwstr>
  </property>
</Properties>
</file>